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3"/>
  </p:notesMasterIdLst>
  <p:handoutMasterIdLst>
    <p:handoutMasterId r:id="rId14"/>
  </p:handoutMasterIdLst>
  <p:sldIdLst>
    <p:sldId id="256" r:id="rId2"/>
    <p:sldId id="268" r:id="rId3"/>
    <p:sldId id="264" r:id="rId4"/>
    <p:sldId id="263" r:id="rId5"/>
    <p:sldId id="259" r:id="rId6"/>
    <p:sldId id="260" r:id="rId7"/>
    <p:sldId id="261" r:id="rId8"/>
    <p:sldId id="262" r:id="rId9"/>
    <p:sldId id="267" r:id="rId10"/>
    <p:sldId id="265" r:id="rId11"/>
    <p:sldId id="266" r:id="rId12"/>
  </p:sldIdLst>
  <p:sldSz cx="9144000" cy="6858000" type="screen4x3"/>
  <p:notesSz cx="6858000" cy="9144000"/>
  <p:custShowLst>
    <p:custShow name="Custom Show 1" id="0">
      <p:sldLst>
        <p:sld r:id="rId2"/>
        <p:sld r:id="rId12"/>
        <p:sld r:id="rId11"/>
        <p:sld r:id="rId4"/>
        <p:sld r:id="rId5"/>
        <p:sld r:id="rId10"/>
        <p:sld r:id="rId6"/>
        <p:sld r:id="rId8"/>
        <p:sld r:id="rId7"/>
        <p:sld r:id="rId9"/>
        <p:sld r:id="rId3"/>
      </p:sldLst>
    </p:custShow>
  </p:custShow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574" autoAdjust="0"/>
  </p:normalViewPr>
  <p:slideViewPr>
    <p:cSldViewPr>
      <p:cViewPr varScale="1">
        <p:scale>
          <a:sx n="51" d="100"/>
          <a:sy n="51" d="100"/>
        </p:scale>
        <p:origin x="-1243" y="-72"/>
      </p:cViewPr>
      <p:guideLst>
        <p:guide orient="horz" pos="2160"/>
        <p:guide pos="2880"/>
      </p:guideLst>
    </p:cSldViewPr>
  </p:slideViewPr>
  <p:outlineViewPr>
    <p:cViewPr>
      <p:scale>
        <a:sx n="33" d="100"/>
        <a:sy n="33" d="100"/>
      </p:scale>
      <p:origin x="67" y="346"/>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BABA7F8-9DEB-4413-AB18-6E2C056F4300}" type="datetimeFigureOut">
              <a:rPr lang="en-US" smtClean="0"/>
              <a:pPr/>
              <a:t>3/10/2014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71CC99C-2A7A-490C-89C0-C44B3921442C}"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4346E34-0BD7-4BEA-B38E-D42068ABD656}" type="datetimeFigureOut">
              <a:rPr lang="en-US" smtClean="0"/>
              <a:pPr/>
              <a:t>3/10/2014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5BDDC38-DA23-44DC-85D6-38D48B3584A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5BDDC38-DA23-44DC-85D6-38D48B3584A5}"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ctr"/>
            <a:endParaRPr lang="en-US" sz="2800" dirty="0"/>
          </a:p>
        </p:txBody>
      </p:sp>
      <p:sp>
        <p:nvSpPr>
          <p:cNvPr id="4" name="Slide Number Placeholder 3"/>
          <p:cNvSpPr>
            <a:spLocks noGrp="1"/>
          </p:cNvSpPr>
          <p:nvPr>
            <p:ph type="sldNum" sz="quarter" idx="10"/>
          </p:nvPr>
        </p:nvSpPr>
        <p:spPr/>
        <p:txBody>
          <a:bodyPr/>
          <a:lstStyle/>
          <a:p>
            <a:fld id="{F5BDDC38-DA23-44DC-85D6-38D48B3584A5}"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________________</a:t>
            </a:r>
            <a:r>
              <a:rPr lang="en-US" baseline="0" dirty="0" smtClean="0"/>
              <a:t> will need modification to math and reading tasks to be successful in her curriculum</a:t>
            </a:r>
            <a:endParaRPr lang="en-US" dirty="0"/>
          </a:p>
        </p:txBody>
      </p:sp>
      <p:sp>
        <p:nvSpPr>
          <p:cNvPr id="4" name="Slide Number Placeholder 3"/>
          <p:cNvSpPr>
            <a:spLocks noGrp="1"/>
          </p:cNvSpPr>
          <p:nvPr>
            <p:ph type="sldNum" sz="quarter" idx="10"/>
          </p:nvPr>
        </p:nvSpPr>
        <p:spPr/>
        <p:txBody>
          <a:bodyPr/>
          <a:lstStyle/>
          <a:p>
            <a:fld id="{F5BDDC38-DA23-44DC-85D6-38D48B3584A5}" type="slidenum">
              <a:rPr lang="en-US" smtClean="0"/>
              <a:pPr/>
              <a:t>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Specific</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F5BDDC38-DA23-44DC-85D6-38D48B3584A5}" type="slidenum">
              <a:rPr lang="en-US" smtClean="0"/>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B65741F4-2C71-4246-B231-BE7F1BEB60A9}" type="datetimeFigureOut">
              <a:rPr lang="en-US" smtClean="0"/>
              <a:pPr/>
              <a:t>3/10/2014</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4721C60F-C63B-465F-8DB1-DA9BFD1B7128}"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65741F4-2C71-4246-B231-BE7F1BEB60A9}" type="datetimeFigureOut">
              <a:rPr lang="en-US" smtClean="0"/>
              <a:pPr/>
              <a:t>3/10/2014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21C60F-C63B-465F-8DB1-DA9BFD1B712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65741F4-2C71-4246-B231-BE7F1BEB60A9}" type="datetimeFigureOut">
              <a:rPr lang="en-US" smtClean="0"/>
              <a:pPr/>
              <a:t>3/10/2014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21C60F-C63B-465F-8DB1-DA9BFD1B712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65741F4-2C71-4246-B231-BE7F1BEB60A9}" type="datetimeFigureOut">
              <a:rPr lang="en-US" smtClean="0"/>
              <a:pPr/>
              <a:t>3/10/2014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21C60F-C63B-465F-8DB1-DA9BFD1B712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65741F4-2C71-4246-B231-BE7F1BEB60A9}" type="datetimeFigureOut">
              <a:rPr lang="en-US" smtClean="0"/>
              <a:pPr/>
              <a:t>3/10/2014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21C60F-C63B-465F-8DB1-DA9BFD1B7128}"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65741F4-2C71-4246-B231-BE7F1BEB60A9}" type="datetimeFigureOut">
              <a:rPr lang="en-US" smtClean="0"/>
              <a:pPr/>
              <a:t>3/10/2014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21C60F-C63B-465F-8DB1-DA9BFD1B712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B65741F4-2C71-4246-B231-BE7F1BEB60A9}" type="datetimeFigureOut">
              <a:rPr lang="en-US" smtClean="0"/>
              <a:pPr/>
              <a:t>3/10/2014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721C60F-C63B-465F-8DB1-DA9BFD1B712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65741F4-2C71-4246-B231-BE7F1BEB60A9}" type="datetimeFigureOut">
              <a:rPr lang="en-US" smtClean="0"/>
              <a:pPr/>
              <a:t>3/10/2014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721C60F-C63B-465F-8DB1-DA9BFD1B712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5741F4-2C71-4246-B231-BE7F1BEB60A9}" type="datetimeFigureOut">
              <a:rPr lang="en-US" smtClean="0"/>
              <a:pPr/>
              <a:t>3/10/2014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721C60F-C63B-465F-8DB1-DA9BFD1B712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65741F4-2C71-4246-B231-BE7F1BEB60A9}" type="datetimeFigureOut">
              <a:rPr lang="en-US" smtClean="0"/>
              <a:pPr/>
              <a:t>3/10/2014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21C60F-C63B-465F-8DB1-DA9BFD1B712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65741F4-2C71-4246-B231-BE7F1BEB60A9}" type="datetimeFigureOut">
              <a:rPr lang="en-US" smtClean="0"/>
              <a:pPr/>
              <a:t>3/10/2014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4721C60F-C63B-465F-8DB1-DA9BFD1B7128}"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65741F4-2C71-4246-B231-BE7F1BEB60A9}" type="datetimeFigureOut">
              <a:rPr lang="en-US" smtClean="0"/>
              <a:pPr/>
              <a:t>3/10/2014</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4721C60F-C63B-465F-8DB1-DA9BFD1B7128}"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n-US" dirty="0" smtClean="0"/>
              <a:t/>
            </a:r>
            <a:br>
              <a:rPr lang="en-US" dirty="0" smtClean="0"/>
            </a:br>
            <a:r>
              <a:rPr lang="en-US" dirty="0" smtClean="0"/>
              <a:t>Examples of Accommodations and Modifications</a:t>
            </a:r>
            <a:br>
              <a:rPr lang="en-US" dirty="0" smtClean="0"/>
            </a:br>
            <a:endParaRPr lang="en-US" dirty="0"/>
          </a:p>
        </p:txBody>
      </p:sp>
      <p:sp>
        <p:nvSpPr>
          <p:cNvPr id="3" name="Subtitle 2"/>
          <p:cNvSpPr>
            <a:spLocks noGrp="1"/>
          </p:cNvSpPr>
          <p:nvPr>
            <p:ph type="subTitle" idx="1"/>
          </p:nvPr>
        </p:nvSpPr>
        <p:spPr/>
        <p:txBody>
          <a:bodyPr>
            <a:normAutofit/>
          </a:bodyPr>
          <a:lstStyle/>
          <a:p>
            <a:pPr algn="ctr"/>
            <a:r>
              <a:rPr lang="en-US" sz="4000" b="1" i="1" dirty="0" smtClean="0"/>
              <a:t>OLD WAYS VS. NEW WAYS MADE SIMPLE</a:t>
            </a:r>
            <a:endParaRPr lang="en-US" sz="4000" b="1" i="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295400" y="533400"/>
            <a:ext cx="6858000" cy="5632311"/>
          </a:xfrm>
          <a:prstGeom prst="rect">
            <a:avLst/>
          </a:prstGeom>
        </p:spPr>
        <p:txBody>
          <a:bodyPr wrap="square">
            <a:spAutoFit/>
          </a:bodyPr>
          <a:lstStyle/>
          <a:p>
            <a:pPr marL="342900" indent="-342900">
              <a:buAutoNum type="arabicPeriod"/>
            </a:pPr>
            <a:r>
              <a:rPr lang="en-US" dirty="0" smtClean="0"/>
              <a:t>Describe program modifications and accommodations that will occur in general education classrooms and other education-related settings (if any).</a:t>
            </a:r>
          </a:p>
          <a:p>
            <a:pPr marL="342900" indent="-342900">
              <a:buAutoNum type="arabicPeriod"/>
            </a:pPr>
            <a:endParaRPr lang="en-US" dirty="0" smtClean="0"/>
          </a:p>
          <a:p>
            <a:pPr marL="342900" indent="-342900"/>
            <a:endParaRPr lang="en-US" dirty="0" smtClean="0"/>
          </a:p>
          <a:p>
            <a:r>
              <a:rPr lang="en-US" dirty="0" smtClean="0"/>
              <a:t>2 What is the anticipated frequency, duration, and location of the modifications and accommodations to be provided?  </a:t>
            </a:r>
          </a:p>
          <a:p>
            <a:r>
              <a:rPr lang="en-US" dirty="0" smtClean="0"/>
              <a:t>         </a:t>
            </a:r>
          </a:p>
          <a:p>
            <a:r>
              <a:rPr lang="en-US" dirty="0" smtClean="0"/>
              <a:t>Frequency: (times per week or month)</a:t>
            </a:r>
          </a:p>
          <a:p>
            <a:endParaRPr lang="en-US" dirty="0" smtClean="0"/>
          </a:p>
          <a:p>
            <a:r>
              <a:rPr lang="en-US" dirty="0" smtClean="0"/>
              <a:t>Duration: (how long will the service be continued,ie.,1 IEP year or number of weeks)</a:t>
            </a:r>
          </a:p>
          <a:p>
            <a:r>
              <a:rPr lang="en-US" dirty="0" smtClean="0"/>
              <a:t> </a:t>
            </a:r>
          </a:p>
          <a:p>
            <a:r>
              <a:rPr lang="en-US" dirty="0" smtClean="0"/>
              <a:t>Location: (where service will be provided, </a:t>
            </a:r>
            <a:r>
              <a:rPr lang="en-US" dirty="0" err="1" smtClean="0"/>
              <a:t>ie</a:t>
            </a:r>
            <a:r>
              <a:rPr lang="en-US" dirty="0" smtClean="0"/>
              <a:t>., </a:t>
            </a:r>
            <a:r>
              <a:rPr lang="en-US" dirty="0" err="1" smtClean="0"/>
              <a:t>gen.ed</a:t>
            </a:r>
            <a:r>
              <a:rPr lang="en-US" dirty="0" smtClean="0"/>
              <a:t> classroom, resource room, other)</a:t>
            </a:r>
          </a:p>
          <a:p>
            <a:r>
              <a:rPr lang="en-US" dirty="0" smtClean="0"/>
              <a:t>              </a:t>
            </a:r>
          </a:p>
          <a:p>
            <a:r>
              <a:rPr lang="en-US" dirty="0" smtClean="0"/>
              <a:t>Length of service:(expressed in minutes, class periods, or other units but should be specific, not a range. Should match information on Anticipated Services page)</a:t>
            </a:r>
          </a:p>
          <a:p>
            <a:endParaRPr lang="en-US"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2743" y="838200"/>
            <a:ext cx="8571257" cy="5016758"/>
          </a:xfrm>
          <a:prstGeom prst="rect">
            <a:avLst/>
          </a:prstGeom>
        </p:spPr>
        <p:txBody>
          <a:bodyPr wrap="none">
            <a:spAutoFit/>
          </a:bodyPr>
          <a:lstStyle/>
          <a:p>
            <a:pPr algn="ctr"/>
            <a:r>
              <a:rPr lang="en-US" sz="3200" dirty="0" smtClean="0"/>
              <a:t>Specific day-to-day adjustments in</a:t>
            </a:r>
          </a:p>
          <a:p>
            <a:pPr algn="ctr"/>
            <a:r>
              <a:rPr lang="en-US" sz="3200" dirty="0" smtClean="0"/>
              <a:t> instructional methods and approaches  that </a:t>
            </a:r>
          </a:p>
          <a:p>
            <a:pPr algn="ctr"/>
            <a:r>
              <a:rPr lang="en-US" sz="3200" dirty="0" smtClean="0"/>
              <a:t>are made by either a general or special </a:t>
            </a:r>
          </a:p>
          <a:p>
            <a:pPr algn="ctr"/>
            <a:r>
              <a:rPr lang="en-US" sz="3200" dirty="0" smtClean="0"/>
              <a:t>education teacher to assist a child with an </a:t>
            </a:r>
          </a:p>
          <a:p>
            <a:pPr algn="ctr"/>
            <a:r>
              <a:rPr lang="en-US" sz="3200" dirty="0" smtClean="0"/>
              <a:t>exceptionality to achieve his or her annual goals</a:t>
            </a:r>
          </a:p>
          <a:p>
            <a:pPr algn="ctr"/>
            <a:r>
              <a:rPr lang="en-US" sz="3200" dirty="0" smtClean="0"/>
              <a:t>do not require action by the child’s </a:t>
            </a:r>
          </a:p>
          <a:p>
            <a:pPr algn="ctr"/>
            <a:r>
              <a:rPr lang="en-US" sz="3200" dirty="0" smtClean="0"/>
              <a:t>IEP team.</a:t>
            </a:r>
          </a:p>
          <a:p>
            <a:pPr algn="ctr"/>
            <a:r>
              <a:rPr lang="en-US" sz="3200" dirty="0" smtClean="0"/>
              <a:t>(Kansas State Department of Education</a:t>
            </a:r>
          </a:p>
          <a:p>
            <a:pPr algn="ctr"/>
            <a:r>
              <a:rPr lang="en-US" sz="3200" dirty="0" smtClean="0"/>
              <a:t>Special Education Services Process </a:t>
            </a:r>
          </a:p>
          <a:p>
            <a:pPr algn="ctr"/>
            <a:r>
              <a:rPr lang="en-US" sz="3200" dirty="0" smtClean="0"/>
              <a:t>Handbook, Chapter 4, p. 89)</a:t>
            </a:r>
            <a:endParaRPr lang="en-US" sz="32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1143001"/>
            <a:ext cx="4572000" cy="5632311"/>
          </a:xfrm>
          <a:prstGeom prst="rect">
            <a:avLst/>
          </a:prstGeom>
        </p:spPr>
        <p:txBody>
          <a:bodyPr wrap="square">
            <a:spAutoFit/>
          </a:bodyPr>
          <a:lstStyle/>
          <a:p>
            <a:pPr algn="ctr"/>
            <a:r>
              <a:rPr lang="en-US" sz="2400" b="1" dirty="0" smtClean="0"/>
              <a:t>Program Modification Section of IEP Made Simple</a:t>
            </a:r>
          </a:p>
          <a:p>
            <a:pPr algn="ctr"/>
            <a:endParaRPr lang="en-US" sz="2400" dirty="0" smtClean="0"/>
          </a:p>
          <a:p>
            <a:pPr algn="ctr"/>
            <a:r>
              <a:rPr lang="en-US" sz="2400" dirty="0" smtClean="0"/>
              <a:t>If a program modification or accommodation is listed in the Program Modification Section of the IEP, you </a:t>
            </a:r>
            <a:r>
              <a:rPr lang="en-US" sz="2400" b="1" dirty="0" smtClean="0"/>
              <a:t>must include the Frequency, Location, Duration</a:t>
            </a:r>
            <a:r>
              <a:rPr lang="en-US" sz="2400" dirty="0" smtClean="0"/>
              <a:t> or it will be noted as </a:t>
            </a:r>
          </a:p>
          <a:p>
            <a:pPr algn="ctr"/>
            <a:r>
              <a:rPr lang="en-US" sz="2400" dirty="0" smtClean="0"/>
              <a:t>non-compliant by KSDE.</a:t>
            </a:r>
          </a:p>
          <a:p>
            <a:pPr algn="ctr"/>
            <a:endParaRPr lang="en-US" sz="2400" dirty="0" smtClean="0"/>
          </a:p>
          <a:p>
            <a:pPr algn="ctr"/>
            <a:r>
              <a:rPr lang="en-US" sz="2400" dirty="0" smtClean="0"/>
              <a:t>Questions???</a:t>
            </a:r>
          </a:p>
          <a:p>
            <a:pPr algn="ctr"/>
            <a:r>
              <a:rPr lang="en-US" dirty="0" err="1" smtClean="0"/>
              <a:t>Daria</a:t>
            </a:r>
            <a:r>
              <a:rPr lang="en-US" dirty="0" smtClean="0"/>
              <a:t> Condon        Debbie </a:t>
            </a:r>
            <a:r>
              <a:rPr lang="en-US" dirty="0" err="1" smtClean="0"/>
              <a:t>Christman</a:t>
            </a:r>
            <a:endParaRPr lang="en-US" dirty="0" smtClean="0"/>
          </a:p>
          <a:p>
            <a:r>
              <a:rPr lang="en-US" dirty="0" smtClean="0"/>
              <a:t>       6202493978              6202494861  dcondon@usd506.org</a:t>
            </a:r>
          </a:p>
          <a:p>
            <a:pPr algn="ctr"/>
            <a:r>
              <a:rPr lang="en-US" dirty="0" smtClean="0">
                <a:solidFill>
                  <a:srgbClr val="002060"/>
                </a:solidFill>
              </a:rPr>
              <a:t>                                  dchristman@usd404.org</a:t>
            </a:r>
            <a:endParaRPr lang="en-US" dirty="0">
              <a:solidFill>
                <a:srgbClr val="00206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Program Modifications Section</a:t>
            </a:r>
            <a:endParaRPr lang="en-US" sz="4000" dirty="0"/>
          </a:p>
        </p:txBody>
      </p:sp>
      <p:sp>
        <p:nvSpPr>
          <p:cNvPr id="3" name="Text Placeholder 2"/>
          <p:cNvSpPr>
            <a:spLocks noGrp="1"/>
          </p:cNvSpPr>
          <p:nvPr>
            <p:ph type="body" idx="1"/>
          </p:nvPr>
        </p:nvSpPr>
        <p:spPr/>
        <p:txBody>
          <a:bodyPr/>
          <a:lstStyle/>
          <a:p>
            <a:r>
              <a:rPr lang="en-US" dirty="0" smtClean="0"/>
              <a:t>OLD WAY</a:t>
            </a:r>
            <a:endParaRPr lang="en-US" dirty="0"/>
          </a:p>
        </p:txBody>
      </p:sp>
      <p:sp>
        <p:nvSpPr>
          <p:cNvPr id="5" name="Text Placeholder 4"/>
          <p:cNvSpPr>
            <a:spLocks noGrp="1"/>
          </p:cNvSpPr>
          <p:nvPr>
            <p:ph type="body" sz="half" idx="3"/>
          </p:nvPr>
        </p:nvSpPr>
        <p:spPr/>
        <p:txBody>
          <a:bodyPr/>
          <a:lstStyle/>
          <a:p>
            <a:r>
              <a:rPr lang="en-US" dirty="0" smtClean="0"/>
              <a:t>NEW WAY</a:t>
            </a:r>
            <a:endParaRPr lang="en-US" dirty="0"/>
          </a:p>
        </p:txBody>
      </p:sp>
      <p:sp>
        <p:nvSpPr>
          <p:cNvPr id="4" name="Content Placeholder 3"/>
          <p:cNvSpPr>
            <a:spLocks noGrp="1"/>
          </p:cNvSpPr>
          <p:nvPr>
            <p:ph sz="quarter" idx="2"/>
          </p:nvPr>
        </p:nvSpPr>
        <p:spPr/>
        <p:txBody>
          <a:bodyPr>
            <a:normAutofit/>
          </a:bodyPr>
          <a:lstStyle/>
          <a:p>
            <a:pPr marL="457200" indent="-457200">
              <a:buFont typeface="+mj-lt"/>
              <a:buAutoNum type="arabicPeriod"/>
            </a:pPr>
            <a:r>
              <a:rPr lang="en-US" dirty="0" smtClean="0"/>
              <a:t>Use preferential seating to minimize distractions</a:t>
            </a:r>
          </a:p>
          <a:p>
            <a:pPr marL="457200" indent="-457200">
              <a:buFont typeface="+mj-lt"/>
              <a:buAutoNum type="arabicPeriod"/>
            </a:pPr>
            <a:r>
              <a:rPr lang="en-US" dirty="0" smtClean="0"/>
              <a:t>Extended time for tests and assignments</a:t>
            </a:r>
          </a:p>
          <a:p>
            <a:pPr marL="457200" indent="-457200">
              <a:buFont typeface="+mj-lt"/>
              <a:buAutoNum type="arabicPeriod"/>
            </a:pPr>
            <a:endParaRPr lang="en-US" dirty="0" smtClean="0"/>
          </a:p>
          <a:p>
            <a:pPr marL="457200" indent="-457200">
              <a:buFont typeface="+mj-lt"/>
              <a:buAutoNum type="arabicPeriod"/>
            </a:pPr>
            <a:r>
              <a:rPr lang="en-US" dirty="0" smtClean="0"/>
              <a:t>Frequent breaks</a:t>
            </a:r>
          </a:p>
          <a:p>
            <a:pPr marL="457200" indent="-457200">
              <a:buFont typeface="+mj-lt"/>
              <a:buAutoNum type="arabicPeriod"/>
            </a:pPr>
            <a:r>
              <a:rPr lang="en-US" dirty="0" smtClean="0"/>
              <a:t>Provide alphabet/number lines at seat; highlighted paper</a:t>
            </a:r>
          </a:p>
          <a:p>
            <a:pPr marL="457200" indent="-457200">
              <a:buFont typeface="+mj-lt"/>
              <a:buAutoNum type="arabicPeriod"/>
            </a:pPr>
            <a:r>
              <a:rPr lang="en-US" dirty="0" smtClean="0"/>
              <a:t>Reduce assignment quantity</a:t>
            </a:r>
          </a:p>
          <a:p>
            <a:endParaRPr lang="en-US" dirty="0"/>
          </a:p>
        </p:txBody>
      </p:sp>
      <p:sp>
        <p:nvSpPr>
          <p:cNvPr id="6" name="Content Placeholder 5"/>
          <p:cNvSpPr>
            <a:spLocks noGrp="1"/>
          </p:cNvSpPr>
          <p:nvPr>
            <p:ph sz="quarter" idx="4"/>
          </p:nvPr>
        </p:nvSpPr>
        <p:spPr/>
        <p:txBody>
          <a:bodyPr>
            <a:normAutofit fontScale="85000" lnSpcReduction="20000"/>
          </a:bodyPr>
          <a:lstStyle/>
          <a:p>
            <a:pPr marL="457200" indent="-457200">
              <a:buFont typeface="+mj-lt"/>
              <a:buAutoNum type="arabicPeriod"/>
            </a:pPr>
            <a:r>
              <a:rPr lang="en-US" dirty="0" smtClean="0"/>
              <a:t>Strategy</a:t>
            </a:r>
          </a:p>
          <a:p>
            <a:pPr marL="457200" indent="-457200">
              <a:buFont typeface="+mj-lt"/>
              <a:buAutoNum type="arabicPeriod"/>
            </a:pPr>
            <a:r>
              <a:rPr lang="en-US" dirty="0" smtClean="0"/>
              <a:t>Beginning 00/00/00 and for the duration of the IEP, ___ will have 2 extra class periods in a quiet setting to complete chapter tests and assignments in all core academic classes.</a:t>
            </a:r>
          </a:p>
          <a:p>
            <a:pPr marL="457200" indent="-457200">
              <a:buFont typeface="+mj-lt"/>
              <a:buAutoNum type="arabicPeriod"/>
            </a:pPr>
            <a:r>
              <a:rPr lang="en-US" dirty="0" smtClean="0"/>
              <a:t>Strategy</a:t>
            </a:r>
          </a:p>
          <a:p>
            <a:pPr marL="457200" indent="-457200">
              <a:buFont typeface="+mj-lt"/>
              <a:buAutoNum type="arabicPeriod"/>
            </a:pPr>
            <a:r>
              <a:rPr lang="en-US" dirty="0" smtClean="0"/>
              <a:t>Strategy</a:t>
            </a:r>
          </a:p>
          <a:p>
            <a:pPr marL="457200" indent="-457200">
              <a:buFont typeface="+mj-lt"/>
              <a:buAutoNum type="arabicPeriod"/>
            </a:pPr>
            <a:endParaRPr lang="en-US" dirty="0" smtClean="0"/>
          </a:p>
          <a:p>
            <a:pPr marL="457200" indent="-457200">
              <a:buFont typeface="+mj-lt"/>
              <a:buAutoNum type="arabicPeriod"/>
            </a:pPr>
            <a:r>
              <a:rPr lang="en-US" dirty="0" smtClean="0"/>
              <a:t>Beginning 00/00/00 and for duration of IEP, ___ will be responsible for half of each Math </a:t>
            </a:r>
            <a:r>
              <a:rPr lang="en-US" dirty="0" smtClean="0"/>
              <a:t>assignment in regular education </a:t>
            </a:r>
            <a:r>
              <a:rPr lang="en-US" smtClean="0"/>
              <a:t>Math class.  </a:t>
            </a:r>
            <a:endParaRPr lang="en-US" dirty="0" smtClean="0"/>
          </a:p>
          <a:p>
            <a:pPr marL="457200" indent="-457200">
              <a:buFont typeface="+mj-lt"/>
              <a:buAutoNum type="arabicPeriod"/>
            </a:pPr>
            <a:endParaRPr lang="en-US" dirty="0" smtClean="0"/>
          </a:p>
          <a:p>
            <a:pPr marL="457200" indent="-457200">
              <a:buFont typeface="+mj-lt"/>
              <a:buAutoNum type="arabicPeriod"/>
            </a:pP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PROGRAM MODIFICATIONS SECTION </a:t>
            </a:r>
            <a:endParaRPr lang="en-US" sz="4000" dirty="0"/>
          </a:p>
        </p:txBody>
      </p:sp>
      <p:sp>
        <p:nvSpPr>
          <p:cNvPr id="3" name="Text Placeholder 2"/>
          <p:cNvSpPr>
            <a:spLocks noGrp="1"/>
          </p:cNvSpPr>
          <p:nvPr>
            <p:ph type="body" idx="1"/>
          </p:nvPr>
        </p:nvSpPr>
        <p:spPr/>
        <p:txBody>
          <a:bodyPr/>
          <a:lstStyle/>
          <a:p>
            <a:r>
              <a:rPr lang="en-US" sz="2800" dirty="0" smtClean="0"/>
              <a:t>OLD WAY</a:t>
            </a:r>
            <a:endParaRPr lang="en-US" sz="2800" dirty="0"/>
          </a:p>
        </p:txBody>
      </p:sp>
      <p:sp>
        <p:nvSpPr>
          <p:cNvPr id="4" name="Text Placeholder 3"/>
          <p:cNvSpPr>
            <a:spLocks noGrp="1"/>
          </p:cNvSpPr>
          <p:nvPr>
            <p:ph type="body" sz="half" idx="3"/>
          </p:nvPr>
        </p:nvSpPr>
        <p:spPr/>
        <p:txBody>
          <a:bodyPr/>
          <a:lstStyle/>
          <a:p>
            <a:r>
              <a:rPr lang="en-US" dirty="0" smtClean="0"/>
              <a:t>NEW WAY</a:t>
            </a:r>
            <a:endParaRPr lang="en-US" dirty="0"/>
          </a:p>
        </p:txBody>
      </p:sp>
      <p:sp>
        <p:nvSpPr>
          <p:cNvPr id="5" name="Content Placeholder 4"/>
          <p:cNvSpPr>
            <a:spLocks noGrp="1"/>
          </p:cNvSpPr>
          <p:nvPr>
            <p:ph sz="quarter" idx="2"/>
          </p:nvPr>
        </p:nvSpPr>
        <p:spPr/>
        <p:txBody>
          <a:bodyPr/>
          <a:lstStyle/>
          <a:p>
            <a:r>
              <a:rPr lang="en-US" dirty="0" smtClean="0"/>
              <a:t>Accommodations that will occur in the general education classroom are to test in 1-1 or small group setting and have the student read the test to </a:t>
            </a:r>
            <a:r>
              <a:rPr lang="en-US" dirty="0" err="1" smtClean="0"/>
              <a:t>para</a:t>
            </a:r>
            <a:r>
              <a:rPr lang="en-US" dirty="0" smtClean="0"/>
              <a:t>.</a:t>
            </a:r>
          </a:p>
          <a:p>
            <a:endParaRPr lang="en-US" dirty="0"/>
          </a:p>
        </p:txBody>
      </p:sp>
      <p:sp>
        <p:nvSpPr>
          <p:cNvPr id="6" name="Content Placeholder 5"/>
          <p:cNvSpPr>
            <a:spLocks noGrp="1"/>
          </p:cNvSpPr>
          <p:nvPr>
            <p:ph sz="quarter" idx="4"/>
          </p:nvPr>
        </p:nvSpPr>
        <p:spPr/>
        <p:txBody>
          <a:bodyPr>
            <a:normAutofit/>
          </a:bodyPr>
          <a:lstStyle/>
          <a:p>
            <a:pPr>
              <a:buNone/>
            </a:pPr>
            <a:r>
              <a:rPr lang="en-US" dirty="0" smtClean="0"/>
              <a:t>Beginning 00/00/00 and for the duration of the IEP, _____ will have the read aloud accommodation for all tests in reading, math, science and social studies in a quiet setting for the time it takes for completion of each test. </a:t>
            </a:r>
          </a:p>
        </p:txBody>
      </p:sp>
      <p:sp>
        <p:nvSpPr>
          <p:cNvPr id="7" name="Slide Number Placeholder 6"/>
          <p:cNvSpPr>
            <a:spLocks noGrp="1"/>
          </p:cNvSpPr>
          <p:nvPr>
            <p:ph type="sldNum" sz="quarter" idx="12"/>
          </p:nvPr>
        </p:nvSpPr>
        <p:spPr/>
        <p:txBody>
          <a:bodyPr/>
          <a:lstStyle/>
          <a:p>
            <a:fld id="{4721C60F-C63B-465F-8DB1-DA9BFD1B7128}" type="slidenum">
              <a:rPr lang="en-US" smtClean="0"/>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STRATEGIES</a:t>
            </a:r>
            <a:endParaRPr lang="en-US" sz="4000" dirty="0"/>
          </a:p>
        </p:txBody>
      </p:sp>
      <p:sp>
        <p:nvSpPr>
          <p:cNvPr id="3" name="Content Placeholder 2"/>
          <p:cNvSpPr>
            <a:spLocks noGrp="1"/>
          </p:cNvSpPr>
          <p:nvPr>
            <p:ph sz="half" idx="1"/>
          </p:nvPr>
        </p:nvSpPr>
        <p:spPr/>
        <p:txBody>
          <a:bodyPr>
            <a:normAutofit/>
          </a:bodyPr>
          <a:lstStyle/>
          <a:p>
            <a:r>
              <a:rPr lang="en-US" dirty="0" smtClean="0"/>
              <a:t>Use graphic organizers for journal/reading comprehension activities to organize ideas and confirm students understanding of material</a:t>
            </a:r>
            <a:endParaRPr lang="en-US" dirty="0"/>
          </a:p>
        </p:txBody>
      </p:sp>
      <p:sp>
        <p:nvSpPr>
          <p:cNvPr id="4" name="Content Placeholder 3"/>
          <p:cNvSpPr>
            <a:spLocks noGrp="1"/>
          </p:cNvSpPr>
          <p:nvPr>
            <p:ph sz="half" idx="2"/>
          </p:nvPr>
        </p:nvSpPr>
        <p:spPr/>
        <p:txBody>
          <a:bodyPr>
            <a:normAutofit/>
          </a:bodyPr>
          <a:lstStyle/>
          <a:p>
            <a:r>
              <a:rPr lang="en-US" dirty="0" smtClean="0"/>
              <a:t>Assign a buddy to repeat and explain directions to student.  Para can also have the student repeat or explain directions to them to show student understands what they are to do on the assignment.  </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33600" y="1828800"/>
            <a:ext cx="4572000" cy="4247317"/>
          </a:xfrm>
          <a:prstGeom prst="rect">
            <a:avLst/>
          </a:prstGeom>
        </p:spPr>
        <p:txBody>
          <a:bodyPr>
            <a:spAutoFit/>
          </a:bodyPr>
          <a:lstStyle/>
          <a:p>
            <a:pPr>
              <a:buFont typeface="Arial" pitchFamily="34" charset="0"/>
              <a:buChar char="•"/>
            </a:pPr>
            <a:r>
              <a:rPr lang="en-US" dirty="0" smtClean="0"/>
              <a:t>________________</a:t>
            </a:r>
            <a:r>
              <a:rPr lang="en-US" baseline="0" dirty="0" smtClean="0"/>
              <a:t> will need modification to math and reading tasks to be successful in her curriculum.</a:t>
            </a:r>
            <a:r>
              <a:rPr lang="en-US" dirty="0" smtClean="0"/>
              <a:t>  __________ will need to sit close to the teacher and the visual representation of materials.  Additionally ________ will need changes in her environment to eliminate distractions.</a:t>
            </a:r>
          </a:p>
          <a:p>
            <a:pPr>
              <a:buFont typeface="Arial" pitchFamily="34" charset="0"/>
              <a:buChar char="•"/>
            </a:pPr>
            <a:endParaRPr lang="en-US" dirty="0" smtClean="0"/>
          </a:p>
          <a:p>
            <a:pPr>
              <a:buFont typeface="Arial" pitchFamily="34" charset="0"/>
              <a:buChar char="•"/>
            </a:pPr>
            <a:r>
              <a:rPr lang="en-US" dirty="0" smtClean="0"/>
              <a:t>May have daily work and test/quizzes  modified by shortening assignments, reducing answer choices, providing word banks, eliminating higher level questions or modifying them.</a:t>
            </a:r>
          </a:p>
          <a:p>
            <a:pPr>
              <a:buFont typeface="Arial" pitchFamily="34" charset="0"/>
              <a:buChar char="•"/>
            </a:pPr>
            <a:endParaRPr lang="en-US" dirty="0" smtClean="0"/>
          </a:p>
          <a:p>
            <a:pPr>
              <a:buFont typeface="Arial" pitchFamily="34" charset="0"/>
              <a:buChar char="•"/>
            </a:pPr>
            <a:endParaRPr lang="en-US" dirty="0"/>
          </a:p>
        </p:txBody>
      </p:sp>
      <p:sp>
        <p:nvSpPr>
          <p:cNvPr id="6" name="Title 5"/>
          <p:cNvSpPr>
            <a:spLocks noGrp="1"/>
          </p:cNvSpPr>
          <p:nvPr>
            <p:ph type="title"/>
          </p:nvPr>
        </p:nvSpPr>
        <p:spPr/>
        <p:txBody>
          <a:bodyPr>
            <a:normAutofit/>
          </a:bodyPr>
          <a:lstStyle/>
          <a:p>
            <a:r>
              <a:rPr lang="en-US" sz="4000" dirty="0" smtClean="0"/>
              <a:t>Where would this be listed?</a:t>
            </a:r>
            <a:endParaRPr lang="en-US" sz="40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smtClean="0"/>
              <a:t>Example of Strategies in Academic Section</a:t>
            </a:r>
            <a:endParaRPr lang="en-US" sz="4000" dirty="0"/>
          </a:p>
        </p:txBody>
      </p:sp>
      <p:sp>
        <p:nvSpPr>
          <p:cNvPr id="3" name="Content Placeholder 2"/>
          <p:cNvSpPr>
            <a:spLocks noGrp="1"/>
          </p:cNvSpPr>
          <p:nvPr>
            <p:ph idx="1"/>
          </p:nvPr>
        </p:nvSpPr>
        <p:spPr/>
        <p:txBody>
          <a:bodyPr>
            <a:normAutofit/>
          </a:bodyPr>
          <a:lstStyle/>
          <a:p>
            <a:pPr>
              <a:buNone/>
            </a:pPr>
            <a:r>
              <a:rPr lang="en-US" dirty="0" smtClean="0"/>
              <a:t>____ will need word banks if he is doing a fill in the blank assessment or activity that he needs to spell out his answers.  Because of ____  low spelling skills, he may also need to have a model to write from.  </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smtClean="0">
                <a:solidFill>
                  <a:srgbClr val="0070C0"/>
                </a:solidFill>
              </a:rPr>
              <a:t>Where would you put each one of these examples?</a:t>
            </a:r>
            <a:endParaRPr lang="en-US" sz="4000" dirty="0">
              <a:solidFill>
                <a:srgbClr val="0070C0"/>
              </a:solidFill>
            </a:endParaRPr>
          </a:p>
        </p:txBody>
      </p:sp>
      <p:sp>
        <p:nvSpPr>
          <p:cNvPr id="3" name="Content Placeholder 2"/>
          <p:cNvSpPr>
            <a:spLocks noGrp="1"/>
          </p:cNvSpPr>
          <p:nvPr>
            <p:ph sz="half" idx="1"/>
          </p:nvPr>
        </p:nvSpPr>
        <p:spPr/>
        <p:txBody>
          <a:bodyPr>
            <a:normAutofit fontScale="92500" lnSpcReduction="10000"/>
          </a:bodyPr>
          <a:lstStyle/>
          <a:p>
            <a:r>
              <a:rPr lang="en-US" dirty="0" smtClean="0"/>
              <a:t>General</a:t>
            </a:r>
          </a:p>
          <a:p>
            <a:pPr lvl="1"/>
            <a:r>
              <a:rPr lang="en-US" dirty="0" smtClean="0"/>
              <a:t>Provide student with notes</a:t>
            </a:r>
          </a:p>
          <a:p>
            <a:pPr lvl="1"/>
            <a:r>
              <a:rPr lang="en-US" dirty="0" smtClean="0"/>
              <a:t>Provide paper notes for  student to copy rather than from overhead</a:t>
            </a:r>
          </a:p>
          <a:p>
            <a:pPr lvl="1"/>
            <a:endParaRPr lang="en-US" dirty="0"/>
          </a:p>
          <a:p>
            <a:pPr lvl="1">
              <a:buNone/>
            </a:pPr>
            <a:r>
              <a:rPr lang="en-US" sz="2800" dirty="0" smtClean="0"/>
              <a:t>Assignments</a:t>
            </a:r>
          </a:p>
          <a:p>
            <a:pPr lvl="1"/>
            <a:r>
              <a:rPr lang="en-US" dirty="0" smtClean="0"/>
              <a:t>Extended time</a:t>
            </a:r>
          </a:p>
          <a:p>
            <a:pPr lvl="1"/>
            <a:r>
              <a:rPr lang="en-US" dirty="0" smtClean="0"/>
              <a:t>Reduce quantity</a:t>
            </a:r>
          </a:p>
          <a:p>
            <a:pPr lvl="1"/>
            <a:r>
              <a:rPr lang="en-US" dirty="0" smtClean="0"/>
              <a:t>Books on tape (if available)</a:t>
            </a:r>
            <a:r>
              <a:rPr lang="en-US" sz="2800" dirty="0"/>
              <a:t>	</a:t>
            </a:r>
          </a:p>
        </p:txBody>
      </p:sp>
      <p:sp>
        <p:nvSpPr>
          <p:cNvPr id="4" name="Content Placeholder 3"/>
          <p:cNvSpPr>
            <a:spLocks noGrp="1"/>
          </p:cNvSpPr>
          <p:nvPr>
            <p:ph sz="half" idx="2"/>
          </p:nvPr>
        </p:nvSpPr>
        <p:spPr/>
        <p:txBody>
          <a:bodyPr>
            <a:normAutofit fontScale="92500" lnSpcReduction="10000"/>
          </a:bodyPr>
          <a:lstStyle/>
          <a:p>
            <a:pPr lvl="1">
              <a:buNone/>
            </a:pPr>
            <a:r>
              <a:rPr lang="en-US" sz="2800" dirty="0" smtClean="0"/>
              <a:t>Testing</a:t>
            </a:r>
          </a:p>
          <a:p>
            <a:pPr lvl="1"/>
            <a:r>
              <a:rPr lang="en-US" dirty="0" smtClean="0"/>
              <a:t>Limit number of discriminators</a:t>
            </a:r>
          </a:p>
          <a:p>
            <a:pPr lvl="1"/>
            <a:r>
              <a:rPr lang="en-US" dirty="0" smtClean="0"/>
              <a:t>Do not count off for spelling unless specifically stated</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IEPs Made Simple</a:t>
            </a:r>
            <a:br>
              <a:rPr lang="en-US" smtClean="0"/>
            </a:br>
            <a:endParaRPr lang="en-US" dirty="0"/>
          </a:p>
        </p:txBody>
      </p:sp>
      <p:sp>
        <p:nvSpPr>
          <p:cNvPr id="3" name="Text Placeholder 2"/>
          <p:cNvSpPr>
            <a:spLocks noGrp="1"/>
          </p:cNvSpPr>
          <p:nvPr>
            <p:ph type="body" idx="2"/>
          </p:nvPr>
        </p:nvSpPr>
        <p:spPr/>
        <p:txBody>
          <a:bodyPr>
            <a:normAutofit/>
          </a:bodyPr>
          <a:lstStyle/>
          <a:p>
            <a:r>
              <a:rPr lang="en-US" dirty="0" smtClean="0"/>
              <a:t>Present Levels of Performance Sections:</a:t>
            </a:r>
          </a:p>
          <a:p>
            <a:r>
              <a:rPr lang="en-US" dirty="0" smtClean="0"/>
              <a:t>Health/Physical</a:t>
            </a:r>
          </a:p>
          <a:p>
            <a:r>
              <a:rPr lang="en-US" dirty="0" smtClean="0"/>
              <a:t>Social/Emotional</a:t>
            </a:r>
          </a:p>
          <a:p>
            <a:r>
              <a:rPr lang="en-US" dirty="0" smtClean="0"/>
              <a:t>Academic</a:t>
            </a:r>
          </a:p>
          <a:p>
            <a:endParaRPr lang="en-US" dirty="0" smtClean="0"/>
          </a:p>
          <a:p>
            <a:r>
              <a:rPr lang="en-US" dirty="0" smtClean="0"/>
              <a:t>Strategies to Promote Independence</a:t>
            </a:r>
          </a:p>
          <a:p>
            <a:endParaRPr lang="en-US" dirty="0" smtClean="0"/>
          </a:p>
          <a:p>
            <a:endParaRPr lang="en-US" dirty="0" smtClean="0"/>
          </a:p>
          <a:p>
            <a:endParaRPr lang="en-US" dirty="0"/>
          </a:p>
        </p:txBody>
      </p:sp>
      <p:sp>
        <p:nvSpPr>
          <p:cNvPr id="4" name="Content Placeholder 3"/>
          <p:cNvSpPr>
            <a:spLocks noGrp="1"/>
          </p:cNvSpPr>
          <p:nvPr>
            <p:ph sz="half" idx="1"/>
          </p:nvPr>
        </p:nvSpPr>
        <p:spPr/>
        <p:txBody>
          <a:bodyPr/>
          <a:lstStyle/>
          <a:p>
            <a:r>
              <a:rPr lang="en-US" smtClean="0"/>
              <a:t>Look at other sections of the IEP to include some of the general,  everyday strategies that are used with any student as good teaching practices/best practice.</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540</TotalTime>
  <Words>716</Words>
  <Application>Microsoft Office PowerPoint</Application>
  <PresentationFormat>On-screen Show (4:3)</PresentationFormat>
  <Paragraphs>90</Paragraphs>
  <Slides>11</Slides>
  <Notes>4</Notes>
  <HiddenSlides>0</HiddenSlides>
  <MMClips>0</MMClips>
  <ScaleCrop>false</ScaleCrop>
  <HeadingPairs>
    <vt:vector size="6" baseType="variant">
      <vt:variant>
        <vt:lpstr>Theme</vt:lpstr>
      </vt:variant>
      <vt:variant>
        <vt:i4>1</vt:i4>
      </vt:variant>
      <vt:variant>
        <vt:lpstr>Slide Titles</vt:lpstr>
      </vt:variant>
      <vt:variant>
        <vt:i4>11</vt:i4>
      </vt:variant>
      <vt:variant>
        <vt:lpstr>Custom Shows</vt:lpstr>
      </vt:variant>
      <vt:variant>
        <vt:i4>1</vt:i4>
      </vt:variant>
    </vt:vector>
  </HeadingPairs>
  <TitlesOfParts>
    <vt:vector size="13" baseType="lpstr">
      <vt:lpstr>Flow</vt:lpstr>
      <vt:lpstr> Examples of Accommodations and Modifications </vt:lpstr>
      <vt:lpstr>Slide 2</vt:lpstr>
      <vt:lpstr>Program Modifications Section</vt:lpstr>
      <vt:lpstr>PROGRAM MODIFICATIONS SECTION </vt:lpstr>
      <vt:lpstr>STRATEGIES</vt:lpstr>
      <vt:lpstr>Where would this be listed?</vt:lpstr>
      <vt:lpstr>Example of Strategies in Academic Section</vt:lpstr>
      <vt:lpstr>Where would you put each one of these examples?</vt:lpstr>
      <vt:lpstr>IEPs Made Simple </vt:lpstr>
      <vt:lpstr>Slide 10</vt:lpstr>
      <vt:lpstr>Slide 11</vt:lpstr>
      <vt:lpstr>Custom Show 1</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Examples of Currently Used Accommodations/Modifications</dc:title>
  <dc:creator>Debbie</dc:creator>
  <cp:lastModifiedBy>Debbie</cp:lastModifiedBy>
  <cp:revision>48</cp:revision>
  <dcterms:created xsi:type="dcterms:W3CDTF">2014-02-25T14:38:23Z</dcterms:created>
  <dcterms:modified xsi:type="dcterms:W3CDTF">2014-03-10T23:37:49Z</dcterms:modified>
</cp:coreProperties>
</file>