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handoutMasterIdLst>
    <p:handoutMasterId r:id="rId22"/>
  </p:handoutMasterIdLst>
  <p:sldIdLst>
    <p:sldId id="256" r:id="rId2"/>
    <p:sldId id="269" r:id="rId3"/>
    <p:sldId id="280" r:id="rId4"/>
    <p:sldId id="281" r:id="rId5"/>
    <p:sldId id="291" r:id="rId6"/>
    <p:sldId id="282" r:id="rId7"/>
    <p:sldId id="283" r:id="rId8"/>
    <p:sldId id="284" r:id="rId9"/>
    <p:sldId id="290" r:id="rId10"/>
    <p:sldId id="285" r:id="rId11"/>
    <p:sldId id="287" r:id="rId12"/>
    <p:sldId id="289" r:id="rId13"/>
    <p:sldId id="294" r:id="rId14"/>
    <p:sldId id="265" r:id="rId15"/>
    <p:sldId id="266" r:id="rId16"/>
    <p:sldId id="264" r:id="rId17"/>
    <p:sldId id="277" r:id="rId18"/>
    <p:sldId id="296" r:id="rId19"/>
    <p:sldId id="29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N. Jurgensen" initials="LNJ" lastIdx="59" clrIdx="0">
    <p:extLst/>
  </p:cmAuthor>
  <p:cmAuthor id="2" name="Julie C. Ehler" initials="JCE" lastIdx="1" clrIdx="1">
    <p:extLst/>
  </p:cmAuthor>
  <p:cmAuthor id="3" name="David Eichler"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C0C0C0"/>
    <a:srgbClr val="0081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06" autoAdjust="0"/>
    <p:restoredTop sz="90355" autoAdjust="0"/>
  </p:normalViewPr>
  <p:slideViewPr>
    <p:cSldViewPr>
      <p:cViewPr varScale="1">
        <p:scale>
          <a:sx n="86" d="100"/>
          <a:sy n="86" d="100"/>
        </p:scale>
        <p:origin x="-1336" y="-96"/>
      </p:cViewPr>
      <p:guideLst>
        <p:guide orient="horz" pos="2160"/>
        <p:guide pos="2880"/>
      </p:guideLst>
    </p:cSldViewPr>
  </p:slideViewPr>
  <p:notesTextViewPr>
    <p:cViewPr>
      <p:scale>
        <a:sx n="1" d="1"/>
        <a:sy n="1" d="1"/>
      </p:scale>
      <p:origin x="0" y="0"/>
    </p:cViewPr>
  </p:notesTextViewPr>
  <p:sorterViewPr>
    <p:cViewPr>
      <p:scale>
        <a:sx n="100" d="100"/>
        <a:sy n="100" d="100"/>
      </p:scale>
      <p:origin x="0" y="445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F30FEF2-3C65-4AB7-9A58-26F91221896F}" type="datetimeFigureOut">
              <a:rPr lang="en-US" smtClean="0"/>
              <a:t>7/30/18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5F2E109-C7AE-4AE6-BDC1-F816C56B26D1}" type="slidenum">
              <a:rPr lang="en-US" smtClean="0"/>
              <a:t>‹#›</a:t>
            </a:fld>
            <a:endParaRPr lang="en-US"/>
          </a:p>
        </p:txBody>
      </p:sp>
    </p:spTree>
    <p:extLst>
      <p:ext uri="{BB962C8B-B14F-4D97-AF65-F5344CB8AC3E}">
        <p14:creationId xmlns:p14="http://schemas.microsoft.com/office/powerpoint/2010/main" val="116070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7980AFF-F6E8-4A47-BA58-52C1183D4784}" type="datetimeFigureOut">
              <a:rPr lang="en-US" smtClean="0"/>
              <a:t>7/30/18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65B51A9-CD49-447C-BA3B-6608869D3829}" type="slidenum">
              <a:rPr lang="en-US" smtClean="0"/>
              <a:t>‹#›</a:t>
            </a:fld>
            <a:endParaRPr lang="en-US" dirty="0"/>
          </a:p>
        </p:txBody>
      </p:sp>
    </p:spTree>
    <p:extLst>
      <p:ext uri="{BB962C8B-B14F-4D97-AF65-F5344CB8AC3E}">
        <p14:creationId xmlns:p14="http://schemas.microsoft.com/office/powerpoint/2010/main" val="366236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a:t>
            </a:fld>
            <a:endParaRPr lang="en-US" dirty="0"/>
          </a:p>
        </p:txBody>
      </p:sp>
    </p:spTree>
    <p:extLst>
      <p:ext uri="{BB962C8B-B14F-4D97-AF65-F5344CB8AC3E}">
        <p14:creationId xmlns:p14="http://schemas.microsoft.com/office/powerpoint/2010/main" val="4238889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10</a:t>
            </a:fld>
            <a:endParaRPr lang="en-US" dirty="0"/>
          </a:p>
        </p:txBody>
      </p:sp>
    </p:spTree>
    <p:extLst>
      <p:ext uri="{BB962C8B-B14F-4D97-AF65-F5344CB8AC3E}">
        <p14:creationId xmlns:p14="http://schemas.microsoft.com/office/powerpoint/2010/main" val="914826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11</a:t>
            </a:fld>
            <a:endParaRPr lang="en-US" dirty="0"/>
          </a:p>
        </p:txBody>
      </p:sp>
    </p:spTree>
    <p:extLst>
      <p:ext uri="{BB962C8B-B14F-4D97-AF65-F5344CB8AC3E}">
        <p14:creationId xmlns:p14="http://schemas.microsoft.com/office/powerpoint/2010/main" val="1146901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12</a:t>
            </a:fld>
            <a:endParaRPr lang="en-US" dirty="0"/>
          </a:p>
        </p:txBody>
      </p:sp>
    </p:spTree>
    <p:extLst>
      <p:ext uri="{BB962C8B-B14F-4D97-AF65-F5344CB8AC3E}">
        <p14:creationId xmlns:p14="http://schemas.microsoft.com/office/powerpoint/2010/main" val="523157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C65B51A9-CD49-447C-BA3B-6608869D3829}" type="slidenum">
              <a:rPr lang="en-US" smtClean="0"/>
              <a:t>13</a:t>
            </a:fld>
            <a:endParaRPr lang="en-US"/>
          </a:p>
        </p:txBody>
      </p:sp>
    </p:spTree>
    <p:extLst>
      <p:ext uri="{BB962C8B-B14F-4D97-AF65-F5344CB8AC3E}">
        <p14:creationId xmlns:p14="http://schemas.microsoft.com/office/powerpoint/2010/main" val="3181735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14</a:t>
            </a:fld>
            <a:endParaRPr lang="en-US" dirty="0"/>
          </a:p>
        </p:txBody>
      </p:sp>
    </p:spTree>
    <p:extLst>
      <p:ext uri="{BB962C8B-B14F-4D97-AF65-F5344CB8AC3E}">
        <p14:creationId xmlns:p14="http://schemas.microsoft.com/office/powerpoint/2010/main" val="969245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15</a:t>
            </a:fld>
            <a:endParaRPr lang="en-US" dirty="0"/>
          </a:p>
        </p:txBody>
      </p:sp>
    </p:spTree>
    <p:extLst>
      <p:ext uri="{BB962C8B-B14F-4D97-AF65-F5344CB8AC3E}">
        <p14:creationId xmlns:p14="http://schemas.microsoft.com/office/powerpoint/2010/main" val="2077362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16</a:t>
            </a:fld>
            <a:endParaRPr lang="en-US" dirty="0"/>
          </a:p>
        </p:txBody>
      </p:sp>
    </p:spTree>
    <p:extLst>
      <p:ext uri="{BB962C8B-B14F-4D97-AF65-F5344CB8AC3E}">
        <p14:creationId xmlns:p14="http://schemas.microsoft.com/office/powerpoint/2010/main" val="752075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17</a:t>
            </a:fld>
            <a:endParaRPr lang="en-US" dirty="0"/>
          </a:p>
        </p:txBody>
      </p:sp>
    </p:spTree>
    <p:extLst>
      <p:ext uri="{BB962C8B-B14F-4D97-AF65-F5344CB8AC3E}">
        <p14:creationId xmlns:p14="http://schemas.microsoft.com/office/powerpoint/2010/main" val="2685257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18</a:t>
            </a:fld>
            <a:endParaRPr lang="en-US" dirty="0"/>
          </a:p>
        </p:txBody>
      </p:sp>
    </p:spTree>
    <p:extLst>
      <p:ext uri="{BB962C8B-B14F-4D97-AF65-F5344CB8AC3E}">
        <p14:creationId xmlns:p14="http://schemas.microsoft.com/office/powerpoint/2010/main" val="2685257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19</a:t>
            </a:fld>
            <a:endParaRPr lang="en-US" dirty="0"/>
          </a:p>
        </p:txBody>
      </p:sp>
    </p:spTree>
    <p:extLst>
      <p:ext uri="{BB962C8B-B14F-4D97-AF65-F5344CB8AC3E}">
        <p14:creationId xmlns:p14="http://schemas.microsoft.com/office/powerpoint/2010/main" val="2685257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2</a:t>
            </a:fld>
            <a:endParaRPr lang="en-US" dirty="0"/>
          </a:p>
        </p:txBody>
      </p:sp>
    </p:spTree>
    <p:extLst>
      <p:ext uri="{BB962C8B-B14F-4D97-AF65-F5344CB8AC3E}">
        <p14:creationId xmlns:p14="http://schemas.microsoft.com/office/powerpoint/2010/main" val="397624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3</a:t>
            </a:fld>
            <a:endParaRPr lang="en-US" dirty="0"/>
          </a:p>
        </p:txBody>
      </p:sp>
    </p:spTree>
    <p:extLst>
      <p:ext uri="{BB962C8B-B14F-4D97-AF65-F5344CB8AC3E}">
        <p14:creationId xmlns:p14="http://schemas.microsoft.com/office/powerpoint/2010/main" val="4121131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4</a:t>
            </a:fld>
            <a:endParaRPr lang="en-US" dirty="0"/>
          </a:p>
        </p:txBody>
      </p:sp>
    </p:spTree>
    <p:extLst>
      <p:ext uri="{BB962C8B-B14F-4D97-AF65-F5344CB8AC3E}">
        <p14:creationId xmlns:p14="http://schemas.microsoft.com/office/powerpoint/2010/main" val="3930786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5</a:t>
            </a:fld>
            <a:endParaRPr lang="en-US" dirty="0"/>
          </a:p>
        </p:txBody>
      </p:sp>
    </p:spTree>
    <p:extLst>
      <p:ext uri="{BB962C8B-B14F-4D97-AF65-F5344CB8AC3E}">
        <p14:creationId xmlns:p14="http://schemas.microsoft.com/office/powerpoint/2010/main" val="2449169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6</a:t>
            </a:fld>
            <a:endParaRPr lang="en-US" dirty="0"/>
          </a:p>
        </p:txBody>
      </p:sp>
    </p:spTree>
    <p:extLst>
      <p:ext uri="{BB962C8B-B14F-4D97-AF65-F5344CB8AC3E}">
        <p14:creationId xmlns:p14="http://schemas.microsoft.com/office/powerpoint/2010/main" val="3425805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7</a:t>
            </a:fld>
            <a:endParaRPr lang="en-US" dirty="0"/>
          </a:p>
        </p:txBody>
      </p:sp>
    </p:spTree>
    <p:extLst>
      <p:ext uri="{BB962C8B-B14F-4D97-AF65-F5344CB8AC3E}">
        <p14:creationId xmlns:p14="http://schemas.microsoft.com/office/powerpoint/2010/main" val="3559267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8</a:t>
            </a:fld>
            <a:endParaRPr lang="en-US" dirty="0"/>
          </a:p>
        </p:txBody>
      </p:sp>
    </p:spTree>
    <p:extLst>
      <p:ext uri="{BB962C8B-B14F-4D97-AF65-F5344CB8AC3E}">
        <p14:creationId xmlns:p14="http://schemas.microsoft.com/office/powerpoint/2010/main" val="1610657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9</a:t>
            </a:fld>
            <a:endParaRPr lang="en-US" dirty="0"/>
          </a:p>
        </p:txBody>
      </p:sp>
    </p:spTree>
    <p:extLst>
      <p:ext uri="{BB962C8B-B14F-4D97-AF65-F5344CB8AC3E}">
        <p14:creationId xmlns:p14="http://schemas.microsoft.com/office/powerpoint/2010/main" val="1418458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88300">
              <a:srgbClr val="E1F0F8"/>
            </a:gs>
            <a:gs pos="0">
              <a:srgbClr val="0081C4"/>
            </a:gs>
            <a:gs pos="100000">
              <a:schemeClr val="tx1"/>
            </a:gs>
          </a:gsLst>
          <a:lin ang="189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1" y="2667000"/>
            <a:ext cx="9144000" cy="2739571"/>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F0E6F6-5701-4A95-A410-D1C4669AB8AE}" type="datetimeFigureOut">
              <a:rPr lang="en-US" smtClean="0"/>
              <a:t>7/30/18</a:t>
            </a:fld>
            <a:endParaRPr lang="en-US"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811DB9B8-082D-49D0-8568-0E41828C2254}" type="slidenum">
              <a:rPr lang="en-US" smtClean="0"/>
              <a:t>‹#›</a:t>
            </a:fld>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9400" y="593895"/>
            <a:ext cx="2133784" cy="1633870"/>
          </a:xfrm>
          <a:prstGeom prst="rect">
            <a:avLst/>
          </a:prstGeom>
          <a:effectLst>
            <a:outerShdw blurRad="50800" dist="38100" algn="l" rotWithShape="0">
              <a:prstClr val="black">
                <a:alpha val="40000"/>
              </a:prstClr>
            </a:outerShdw>
          </a:effectLst>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r">
              <a:defRPr/>
            </a:lvl1pPr>
          </a:lstStyle>
          <a:p>
            <a:fld id="{3DF0E6F6-5701-4A95-A410-D1C4669AB8AE}" type="datetimeFigureOut">
              <a:rPr lang="en-US" smtClean="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5163879"/>
            <a:ext cx="2030648" cy="1554479"/>
          </a:xfrm>
          <a:prstGeom prst="rect">
            <a:avLst/>
          </a:prstGeom>
          <a:effectLst/>
        </p:spPr>
      </p:pic>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r">
              <a:defRPr/>
            </a:lvl1pPr>
          </a:lstStyle>
          <a:p>
            <a:fld id="{3DF0E6F6-5701-4A95-A410-D1C4669AB8AE}" type="datetimeFigureOut">
              <a:rPr lang="en-US" smtClean="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096000" y="6356350"/>
            <a:ext cx="762000" cy="365125"/>
          </a:xfrm>
        </p:spPr>
        <p:txBody>
          <a:bodyPr/>
          <a:lstStyle/>
          <a:p>
            <a:fld id="{811DB9B8-082D-49D0-8568-0E41828C2254}" type="slidenum">
              <a:rPr lang="en-US" smtClean="0"/>
              <a:t>‹#›</a:t>
            </a:fld>
            <a:endParaRPr lang="en-US" dirty="0"/>
          </a:p>
        </p:txBody>
      </p:sp>
      <p:sp>
        <p:nvSpPr>
          <p:cNvPr id="9" name="Rectangle 8"/>
          <p:cNvSpPr/>
          <p:nvPr/>
        </p:nvSpPr>
        <p:spPr>
          <a:xfrm rot="5400000">
            <a:off x="3681476" y="3354324"/>
            <a:ext cx="6858000" cy="149352"/>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gn="r"/>
            <a:fld id="{3DF0E6F6-5701-4A95-A410-D1C4669AB8AE}" type="datetimeFigureOut">
              <a:rPr lang="en-US" smtClean="0"/>
              <a:pPr algn="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chemeClr val="accent2"/>
            </a:gs>
            <a:gs pos="58500">
              <a:schemeClr val="bg1"/>
            </a:gs>
            <a:gs pos="100000">
              <a:schemeClr val="tx2"/>
            </a:gs>
          </a:gsLst>
          <a:lin ang="3600000" scaled="0"/>
        </a:gradFill>
        <a:effectLst/>
      </p:bgPr>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0E6F6-5701-4A95-A410-D1C4669AB8AE}" type="datetimeFigureOut">
              <a:rPr lang="en-US" smtClean="0"/>
              <a:t>7/30/18</a:t>
            </a:fld>
            <a:endParaRPr lang="en-US" dirty="0"/>
          </a:p>
        </p:txBody>
      </p:sp>
      <p:sp>
        <p:nvSpPr>
          <p:cNvPr id="5" name="Footer Placeholder 4"/>
          <p:cNvSpPr>
            <a:spLocks noGrp="1"/>
          </p:cNvSpPr>
          <p:nvPr>
            <p:ph type="ftr" sz="quarter" idx="11"/>
          </p:nvPr>
        </p:nvSpPr>
        <p:spPr>
          <a:xfrm>
            <a:off x="5791200" y="6356350"/>
            <a:ext cx="2895600" cy="365125"/>
          </a:xfrm>
        </p:spPr>
        <p:txBody>
          <a:bodyPr/>
          <a:lstStyle/>
          <a:p>
            <a:endParaRPr lang="en-US"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811DB9B8-082D-49D0-8568-0E41828C2254}" type="slidenum">
              <a:rPr lang="en-US" smtClean="0"/>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9400" y="593895"/>
            <a:ext cx="2133784" cy="1633870"/>
          </a:xfrm>
          <a:prstGeom prst="rect">
            <a:avLst/>
          </a:prstGeom>
          <a:effectLst>
            <a:outerShdw blurRad="50800" dist="38100" algn="l" rotWithShape="0">
              <a:prstClr val="black">
                <a:alpha val="40000"/>
              </a:prstClr>
            </a:outerShdw>
          </a:effectLst>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r">
              <a:defRPr/>
            </a:lvl1pPr>
          </a:lstStyle>
          <a:p>
            <a:fld id="{3DF0E6F6-5701-4A95-A410-D1C4669AB8AE}" type="datetimeFigureOut">
              <a:rPr lang="en-US" smtClean="0"/>
              <a:pPr/>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r">
              <a:defRPr/>
            </a:lvl1pPr>
          </a:lstStyle>
          <a:p>
            <a:fld id="{3DF0E6F6-5701-4A95-A410-D1C4669AB8AE}" type="datetimeFigureOut">
              <a:rPr lang="en-US" smtClean="0"/>
              <a:pPr/>
              <a:t>7/30/18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r">
              <a:defRPr/>
            </a:lvl1pPr>
          </a:lstStyle>
          <a:p>
            <a:fld id="{3DF0E6F6-5701-4A95-A410-D1C4669AB8AE}" type="datetimeFigureOut">
              <a:rPr lang="en-US" smtClean="0"/>
              <a:pPr/>
              <a:t>7/30/18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00800" y="4483179"/>
            <a:ext cx="2590800" cy="1983813"/>
          </a:xfrm>
          <a:prstGeom prst="rect">
            <a:avLst/>
          </a:prstGeom>
          <a:effectLst/>
        </p:spPr>
      </p:pic>
      <p:sp>
        <p:nvSpPr>
          <p:cNvPr id="2" name="Date Placeholder 1"/>
          <p:cNvSpPr>
            <a:spLocks noGrp="1"/>
          </p:cNvSpPr>
          <p:nvPr>
            <p:ph type="dt" sz="half" idx="10"/>
          </p:nvPr>
        </p:nvSpPr>
        <p:spPr/>
        <p:txBody>
          <a:bodyPr/>
          <a:lstStyle>
            <a:lvl1pPr algn="r">
              <a:defRPr/>
            </a:lvl1pPr>
          </a:lstStyle>
          <a:p>
            <a:fld id="{3DF0E6F6-5701-4A95-A410-D1C4669AB8AE}" type="datetimeFigureOut">
              <a:rPr lang="en-US" smtClean="0"/>
              <a:pPr/>
              <a:t>7/30/18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lgn="r">
              <a:defRPr/>
            </a:lvl1pPr>
          </a:lstStyle>
          <a:p>
            <a:fld id="{3DF0E6F6-5701-4A95-A410-D1C4669AB8AE}" type="datetimeFigureOut">
              <a:rPr lang="en-US" smtClean="0"/>
              <a:pPr/>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1DB9B8-082D-49D0-8568-0E41828C2254}"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DF0E6F6-5701-4A95-A410-D1C4669AB8AE}" type="datetimeFigureOut">
              <a:rPr lang="en-US" smtClean="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1DB9B8-082D-49D0-8568-0E41828C2254}"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36880" y="1717040"/>
            <a:ext cx="8249920" cy="4531360"/>
          </a:xfrm>
          <a:solidFill>
            <a:schemeClr val="bg2">
              <a:lumMod val="60000"/>
              <a:lumOff val="40000"/>
              <a:alpha val="31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858272" y="5181600"/>
            <a:ext cx="2030103" cy="1554480"/>
          </a:xfrm>
          <a:prstGeom prst="rect">
            <a:avLst/>
          </a:prstGeom>
          <a:effectLst/>
        </p:spPr>
      </p:pic>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r">
              <a:defRPr sz="600">
                <a:solidFill>
                  <a:schemeClr val="tx2"/>
                </a:solidFill>
              </a:defRPr>
            </a:lvl1pPr>
          </a:lstStyle>
          <a:p>
            <a:fld id="{3DF0E6F6-5701-4A95-A410-D1C4669AB8AE}" type="datetimeFigureOut">
              <a:rPr lang="en-US" smtClean="0"/>
              <a:pPr/>
              <a:t>7/30/18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11DB9B8-082D-49D0-8568-0E41828C2254}" type="slidenum">
              <a:rPr lang="en-US" smtClean="0"/>
              <a:t>‹#›</a:t>
            </a:fld>
            <a:endParaRPr lang="en-US" dirty="0"/>
          </a:p>
        </p:txBody>
      </p:sp>
      <p:sp>
        <p:nvSpPr>
          <p:cNvPr id="9" name="Rectangle 8"/>
          <p:cNvSpPr/>
          <p:nvPr/>
        </p:nvSpPr>
        <p:spPr>
          <a:xfrm>
            <a:off x="0" y="1368552"/>
            <a:ext cx="9144000" cy="149352"/>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6"/>
        </a:buClr>
        <a:buSzPct val="9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90000"/>
        <a:buFont typeface="Arial" pitchFamily="34" charset="0"/>
        <a:buChar char="•"/>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usd250.org/emergency-safety-intervention-esi" TargetMode="External"/><Relationship Id="rId4" Type="http://schemas.openxmlformats.org/officeDocument/2006/relationships/hyperlink" Target="http://www.usd246.org/home/schools/parent-info/esi-information" TargetMode="External"/><Relationship Id="rId5" Type="http://schemas.openxmlformats.org/officeDocument/2006/relationships/hyperlink" Target="https://sites.google.com/a/usd493.com/district-page/front-page/family-resources" TargetMode="External"/><Relationship Id="rId6" Type="http://schemas.openxmlformats.org/officeDocument/2006/relationships/hyperlink" Target="http://www.frontenac249.org/district/esi-information/" TargetMode="External"/><Relationship Id="rId7" Type="http://schemas.openxmlformats.org/officeDocument/2006/relationships/hyperlink" Target="https://usd247.com/district/policies/" TargetMode="External"/><Relationship Id="rId8" Type="http://schemas.openxmlformats.org/officeDocument/2006/relationships/hyperlink" Target="https://www.uniontown235.org/vnews/display.v/SEC/District%20Info%7CESI%20Forms" TargetMode="External"/><Relationship Id="rId9" Type="http://schemas.openxmlformats.org/officeDocument/2006/relationships/hyperlink" Target="https://www.usd506.org/vnews/display.v/ART/521cfefc6ac92?in_archive=1" TargetMode="External"/><Relationship Id="rId10" Type="http://schemas.openxmlformats.org/officeDocument/2006/relationships/hyperlink" Target="https://www.usd505.org/vnews/display.v/SEC/District%7CEmergency%20Safety%20Intervention"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www.girard248.org/vnews/display.v/SEC/ESI" TargetMode="External"/><Relationship Id="rId4" Type="http://schemas.openxmlformats.org/officeDocument/2006/relationships/hyperlink" Target="http://www.frontenac249.org/district/esi-information/" TargetMode="External"/><Relationship Id="rId5" Type="http://schemas.openxmlformats.org/officeDocument/2006/relationships/hyperlink" Target="http://www.usd508.org/District/Department/9-District-Office/1462-ESI.html" TargetMode="External"/><Relationship Id="rId6" Type="http://schemas.openxmlformats.org/officeDocument/2006/relationships/hyperlink" Target="https://www.usd404.org/Page/328" TargetMode="External"/><Relationship Id="rId7" Type="http://schemas.openxmlformats.org/officeDocument/2006/relationships/hyperlink" Target="https://www.usd499.org/vnews/display.v/ART/58f7859a2e066?in_archive=1" TargetMode="External"/><Relationship Id="rId8" Type="http://schemas.openxmlformats.org/officeDocument/2006/relationships/hyperlink" Target="http://www.usd504.org/policies/"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352801"/>
            <a:ext cx="8686800" cy="2209799"/>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6000" dirty="0" smtClean="0"/>
              <a:t>Overview of Emergency Safety Intervention Law</a:t>
            </a:r>
            <a:r>
              <a:rPr lang="en-US" sz="4800" dirty="0" smtClean="0"/>
              <a:t/>
            </a:r>
            <a:br>
              <a:rPr lang="en-US" sz="4800" dirty="0" smtClean="0"/>
            </a:br>
            <a:endParaRPr lang="en-US" sz="6000" dirty="0"/>
          </a:p>
        </p:txBody>
      </p:sp>
      <p:sp>
        <p:nvSpPr>
          <p:cNvPr id="3" name="Subtitle 2"/>
          <p:cNvSpPr>
            <a:spLocks noGrp="1"/>
          </p:cNvSpPr>
          <p:nvPr>
            <p:ph type="subTitle" idx="1"/>
          </p:nvPr>
        </p:nvSpPr>
        <p:spPr>
          <a:xfrm>
            <a:off x="571499" y="4724400"/>
            <a:ext cx="8001000" cy="533400"/>
          </a:xfrm>
        </p:spPr>
        <p:txBody>
          <a:bodyPr>
            <a:normAutofit/>
          </a:bodyPr>
          <a:lstStyle/>
          <a:p>
            <a:r>
              <a:rPr lang="en-US" sz="2400" dirty="0" smtClean="0"/>
              <a:t>August 2018</a:t>
            </a:r>
            <a:endParaRPr lang="en-US" sz="2400" dirty="0"/>
          </a:p>
        </p:txBody>
      </p:sp>
    </p:spTree>
    <p:extLst>
      <p:ext uri="{BB962C8B-B14F-4D97-AF65-F5344CB8AC3E}">
        <p14:creationId xmlns:p14="http://schemas.microsoft.com/office/powerpoint/2010/main" val="59600122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Parent Meeting</a:t>
            </a:r>
            <a:endParaRPr lang="en-US" dirty="0"/>
          </a:p>
        </p:txBody>
      </p:sp>
      <p:sp>
        <p:nvSpPr>
          <p:cNvPr id="3" name="Content Placeholder 2"/>
          <p:cNvSpPr>
            <a:spLocks noGrp="1"/>
          </p:cNvSpPr>
          <p:nvPr>
            <p:ph idx="1"/>
          </p:nvPr>
        </p:nvSpPr>
        <p:spPr>
          <a:xfrm>
            <a:off x="457200" y="1600200"/>
            <a:ext cx="6858000" cy="4525963"/>
          </a:xfrm>
        </p:spPr>
        <p:txBody>
          <a:bodyPr>
            <a:normAutofit fontScale="92500" lnSpcReduction="20000"/>
          </a:bodyPr>
          <a:lstStyle/>
          <a:p>
            <a:pPr marL="342900" lvl="1" indent="-342900">
              <a:buClr>
                <a:schemeClr val="accent6"/>
              </a:buClr>
              <a:buSzPct val="95000"/>
              <a:buFont typeface="Wingdings" pitchFamily="2" charset="2"/>
              <a:buChar char="§"/>
            </a:pPr>
            <a:r>
              <a:rPr lang="en-US" dirty="0" smtClean="0"/>
              <a:t>The written documentation of an emergency safety intervention incident must contain a </a:t>
            </a:r>
            <a:r>
              <a:rPr lang="en-US" dirty="0"/>
              <a:t>statement that </a:t>
            </a:r>
            <a:r>
              <a:rPr lang="en-US" b="1" dirty="0"/>
              <a:t>invites and </a:t>
            </a:r>
            <a:r>
              <a:rPr lang="en-US" b="1" dirty="0" smtClean="0"/>
              <a:t>strongly encourages </a:t>
            </a:r>
            <a:r>
              <a:rPr lang="en-US" b="1" dirty="0"/>
              <a:t>parents to schedule a meeting </a:t>
            </a:r>
            <a:r>
              <a:rPr lang="en-US" dirty="0"/>
              <a:t>to discuss the incident and </a:t>
            </a:r>
            <a:r>
              <a:rPr lang="en-US" dirty="0" smtClean="0"/>
              <a:t>how to </a:t>
            </a:r>
            <a:r>
              <a:rPr lang="en-US" dirty="0"/>
              <a:t>prevent future use of emergency safety interventions; and </a:t>
            </a:r>
            <a:r>
              <a:rPr lang="en-US" dirty="0" smtClean="0"/>
              <a:t>email and </a:t>
            </a:r>
            <a:r>
              <a:rPr lang="en-US" dirty="0"/>
              <a:t>phone information for the parent to contact the school to </a:t>
            </a:r>
            <a:r>
              <a:rPr lang="en-US" dirty="0" smtClean="0"/>
              <a:t>schedule the </a:t>
            </a:r>
            <a:r>
              <a:rPr lang="en-US" dirty="0"/>
              <a:t>emergency safety intervention meeting.</a:t>
            </a:r>
          </a:p>
          <a:p>
            <a:r>
              <a:rPr lang="en-US" sz="2100" b="1" dirty="0"/>
              <a:t>After </a:t>
            </a:r>
            <a:r>
              <a:rPr lang="en-US" sz="2100" b="1" dirty="0" smtClean="0"/>
              <a:t>an emergency safety intervention incident</a:t>
            </a:r>
            <a:r>
              <a:rPr lang="en-US" sz="2100" dirty="0" smtClean="0"/>
              <a:t>, a parent may request a meeting with the school to discuss and debrief </a:t>
            </a:r>
            <a:r>
              <a:rPr lang="en-US" sz="2100" dirty="0"/>
              <a:t>the incident. A parent may request such meeting verbally, in </a:t>
            </a:r>
            <a:r>
              <a:rPr lang="en-US" sz="2100" dirty="0" smtClean="0"/>
              <a:t>writing, or </a:t>
            </a:r>
            <a:r>
              <a:rPr lang="en-US" sz="2100" dirty="0"/>
              <a:t>by electronic means. </a:t>
            </a:r>
            <a:r>
              <a:rPr lang="en-US" sz="2100" dirty="0" smtClean="0"/>
              <a:t>The </a:t>
            </a:r>
            <a:r>
              <a:rPr lang="en-US" sz="2100" dirty="0"/>
              <a:t>focus of </a:t>
            </a:r>
            <a:r>
              <a:rPr lang="en-US" sz="2100" dirty="0" smtClean="0"/>
              <a:t>any meeting </a:t>
            </a:r>
            <a:r>
              <a:rPr lang="en-US" sz="2100" dirty="0"/>
              <a:t>convened </a:t>
            </a:r>
            <a:r>
              <a:rPr lang="en-US" sz="2100" dirty="0" smtClean="0"/>
              <a:t>shall </a:t>
            </a:r>
            <a:r>
              <a:rPr lang="en-US" sz="2100" dirty="0"/>
              <a:t>be to discuss proactive </a:t>
            </a:r>
            <a:r>
              <a:rPr lang="en-US" sz="2100" dirty="0" smtClean="0"/>
              <a:t>ways to </a:t>
            </a:r>
            <a:r>
              <a:rPr lang="en-US" sz="2100" dirty="0"/>
              <a:t>prevent the need for emergency </a:t>
            </a:r>
            <a:r>
              <a:rPr lang="en-US" sz="2100" dirty="0" smtClean="0"/>
              <a:t>safety </a:t>
            </a:r>
            <a:r>
              <a:rPr lang="en-US" sz="2100" dirty="0"/>
              <a:t>interventions and to </a:t>
            </a:r>
            <a:r>
              <a:rPr lang="en-US" sz="2100" dirty="0" smtClean="0"/>
              <a:t>reduce incidents </a:t>
            </a:r>
            <a:r>
              <a:rPr lang="en-US" sz="2100" dirty="0"/>
              <a:t>in the future</a:t>
            </a:r>
            <a:r>
              <a:rPr lang="en-US" sz="2100" dirty="0" smtClean="0"/>
              <a:t>.</a:t>
            </a:r>
          </a:p>
          <a:p>
            <a:r>
              <a:rPr lang="en-US" sz="2000" b="1" dirty="0"/>
              <a:t>Student attendance at emergency safety intervention meeting</a:t>
            </a:r>
            <a:r>
              <a:rPr lang="en-US" sz="2000" dirty="0"/>
              <a:t> </a:t>
            </a:r>
            <a:r>
              <a:rPr lang="en-US" sz="2000" b="1" dirty="0"/>
              <a:t>- </a:t>
            </a:r>
            <a:r>
              <a:rPr lang="en-US" sz="2000" dirty="0"/>
              <a:t>The </a:t>
            </a:r>
            <a:r>
              <a:rPr lang="en-US" sz="2000" b="1" dirty="0"/>
              <a:t>parent shall determine </a:t>
            </a:r>
            <a:r>
              <a:rPr lang="en-US" sz="2000" dirty="0"/>
              <a:t>whether the student shall be invited to any meeting</a:t>
            </a:r>
            <a:endParaRPr lang="en-US" sz="2100" dirty="0" smtClean="0"/>
          </a:p>
        </p:txBody>
      </p:sp>
    </p:spTree>
    <p:extLst>
      <p:ext uri="{BB962C8B-B14F-4D97-AF65-F5344CB8AC3E}">
        <p14:creationId xmlns:p14="http://schemas.microsoft.com/office/powerpoint/2010/main" val="190372803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Timing for a Parent Meeting</a:t>
            </a:r>
            <a:endParaRPr lang="en-US" sz="4000" dirty="0"/>
          </a:p>
        </p:txBody>
      </p:sp>
      <p:sp>
        <p:nvSpPr>
          <p:cNvPr id="3" name="Content Placeholder 2"/>
          <p:cNvSpPr>
            <a:spLocks noGrp="1"/>
          </p:cNvSpPr>
          <p:nvPr>
            <p:ph idx="1"/>
          </p:nvPr>
        </p:nvSpPr>
        <p:spPr/>
        <p:txBody>
          <a:bodyPr/>
          <a:lstStyle/>
          <a:p>
            <a:pPr marL="342900" lvl="1" indent="-342900">
              <a:buClr>
                <a:schemeClr val="accent6"/>
              </a:buClr>
              <a:buSzPct val="95000"/>
              <a:buFont typeface="Wingdings" pitchFamily="2" charset="2"/>
              <a:buChar char="§"/>
            </a:pPr>
            <a:r>
              <a:rPr lang="en-US" sz="2400" dirty="0" smtClean="0"/>
              <a:t>If a parent requests a meeting to discuss an emergency safety intervention incident, the meeting must be called within 10 </a:t>
            </a:r>
            <a:r>
              <a:rPr lang="en-US" sz="2400" b="1" dirty="0" smtClean="0"/>
              <a:t>school </a:t>
            </a:r>
            <a:r>
              <a:rPr lang="en-US" sz="2400" dirty="0" smtClean="0"/>
              <a:t>days.</a:t>
            </a:r>
          </a:p>
          <a:p>
            <a:pPr marL="342900" lvl="1" indent="-342900">
              <a:buClr>
                <a:schemeClr val="accent6"/>
              </a:buClr>
              <a:buSzPct val="95000"/>
              <a:buFont typeface="Wingdings" pitchFamily="2" charset="2"/>
              <a:buChar char="§"/>
            </a:pPr>
            <a:endParaRPr lang="en-US" sz="2400" dirty="0" smtClean="0"/>
          </a:p>
          <a:p>
            <a:pPr marL="342900" lvl="1" indent="-342900">
              <a:buClr>
                <a:schemeClr val="accent6"/>
              </a:buClr>
              <a:buSzPct val="95000"/>
              <a:buFont typeface="Wingdings" pitchFamily="2" charset="2"/>
              <a:buChar char="§"/>
            </a:pPr>
            <a:r>
              <a:rPr lang="en-US" sz="2400" dirty="0"/>
              <a:t>The time for calling </a:t>
            </a:r>
            <a:r>
              <a:rPr lang="en-US" sz="2400" dirty="0" smtClean="0"/>
              <a:t>this </a:t>
            </a:r>
            <a:r>
              <a:rPr lang="en-US" sz="2400" dirty="0"/>
              <a:t>meeting </a:t>
            </a:r>
            <a:r>
              <a:rPr lang="en-US" sz="2400" dirty="0" smtClean="0"/>
              <a:t>shall be </a:t>
            </a:r>
            <a:r>
              <a:rPr lang="en-US" sz="2400" b="1" dirty="0"/>
              <a:t>extended</a:t>
            </a:r>
            <a:r>
              <a:rPr lang="en-US" sz="2400" dirty="0"/>
              <a:t> beyond the </a:t>
            </a:r>
            <a:r>
              <a:rPr lang="en-US" sz="2400" dirty="0" smtClean="0"/>
              <a:t>10 school day </a:t>
            </a:r>
            <a:r>
              <a:rPr lang="en-US" sz="2400" dirty="0"/>
              <a:t>limit </a:t>
            </a:r>
            <a:r>
              <a:rPr lang="en-US" sz="2400" b="1" dirty="0"/>
              <a:t>if the parent </a:t>
            </a:r>
            <a:r>
              <a:rPr lang="en-US" sz="2400" b="1" dirty="0" smtClean="0"/>
              <a:t>is </a:t>
            </a:r>
            <a:r>
              <a:rPr lang="en-US" sz="2400" b="1" dirty="0"/>
              <a:t>unable to attend </a:t>
            </a:r>
            <a:r>
              <a:rPr lang="en-US" sz="2400" dirty="0"/>
              <a:t>within that time period</a:t>
            </a:r>
            <a:r>
              <a:rPr lang="en-US" sz="2400" dirty="0" smtClean="0"/>
              <a:t>.</a:t>
            </a:r>
          </a:p>
        </p:txBody>
      </p:sp>
    </p:spTree>
    <p:extLst>
      <p:ext uri="{BB962C8B-B14F-4D97-AF65-F5344CB8AC3E}">
        <p14:creationId xmlns:p14="http://schemas.microsoft.com/office/powerpoint/2010/main" val="407757657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LEO or SRO Parent Notification</a:t>
            </a:r>
            <a:endParaRPr lang="en-US" sz="4000" dirty="0"/>
          </a:p>
        </p:txBody>
      </p:sp>
      <p:sp>
        <p:nvSpPr>
          <p:cNvPr id="3" name="Content Placeholder 2"/>
          <p:cNvSpPr>
            <a:spLocks noGrp="1"/>
          </p:cNvSpPr>
          <p:nvPr>
            <p:ph idx="1"/>
          </p:nvPr>
        </p:nvSpPr>
        <p:spPr/>
        <p:txBody>
          <a:bodyPr>
            <a:normAutofit/>
          </a:bodyPr>
          <a:lstStyle/>
          <a:p>
            <a:pPr marL="342900" lvl="1" indent="-342900">
              <a:buClr>
                <a:schemeClr val="accent6"/>
              </a:buClr>
              <a:buSzPct val="95000"/>
              <a:buFont typeface="Wingdings" pitchFamily="2" charset="2"/>
              <a:buChar char="§"/>
            </a:pPr>
            <a:r>
              <a:rPr lang="en-US" b="1" dirty="0"/>
              <a:t>Parent notification if a law enforcement officer or school resource officer used seclusion, physical restraint, or mechanical </a:t>
            </a:r>
            <a:r>
              <a:rPr lang="en-US" b="1" dirty="0" smtClean="0"/>
              <a:t>restraint</a:t>
            </a:r>
          </a:p>
          <a:p>
            <a:pPr marL="742950" lvl="2" indent="-342900">
              <a:buClr>
                <a:schemeClr val="accent6"/>
              </a:buClr>
              <a:buSzPct val="95000"/>
              <a:buFont typeface="Wingdings" pitchFamily="2" charset="2"/>
              <a:buChar char="§"/>
            </a:pPr>
            <a:r>
              <a:rPr lang="en-US" dirty="0" smtClean="0"/>
              <a:t>If the school </a:t>
            </a:r>
            <a:r>
              <a:rPr lang="en-US" dirty="0"/>
              <a:t>is aware that a law </a:t>
            </a:r>
            <a:r>
              <a:rPr lang="en-US" dirty="0" smtClean="0"/>
              <a:t>enforcement officer </a:t>
            </a:r>
            <a:r>
              <a:rPr lang="en-US" dirty="0"/>
              <a:t>or school resource officer has used seclusion, physical </a:t>
            </a:r>
            <a:r>
              <a:rPr lang="en-US" dirty="0" smtClean="0"/>
              <a:t>restraint, or mechanical </a:t>
            </a:r>
            <a:r>
              <a:rPr lang="en-US" dirty="0"/>
              <a:t>restraint on a student, the </a:t>
            </a:r>
            <a:r>
              <a:rPr lang="en-US" b="1" dirty="0"/>
              <a:t>school </a:t>
            </a:r>
            <a:r>
              <a:rPr lang="en-US" b="1" dirty="0" smtClean="0"/>
              <a:t>must </a:t>
            </a:r>
            <a:r>
              <a:rPr lang="en-US" b="1" dirty="0"/>
              <a:t>notify the parent </a:t>
            </a:r>
            <a:r>
              <a:rPr lang="en-US" b="1" dirty="0" smtClean="0"/>
              <a:t>the same </a:t>
            </a:r>
            <a:r>
              <a:rPr lang="en-US" b="1" dirty="0"/>
              <a:t>day </a:t>
            </a:r>
            <a:r>
              <a:rPr lang="en-US" dirty="0"/>
              <a:t>using the parent’s preferred method of </a:t>
            </a:r>
            <a:r>
              <a:rPr lang="en-US" dirty="0" smtClean="0"/>
              <a:t>contact for emergency events.</a:t>
            </a:r>
            <a:endParaRPr lang="en-US" dirty="0"/>
          </a:p>
          <a:p>
            <a:pPr marL="742950" lvl="2" indent="-342900">
              <a:buClr>
                <a:schemeClr val="accent6"/>
              </a:buClr>
              <a:buSzPct val="95000"/>
              <a:buFont typeface="Wingdings" pitchFamily="2" charset="2"/>
              <a:buChar char="§"/>
            </a:pPr>
            <a:r>
              <a:rPr lang="en-US" dirty="0"/>
              <a:t>The school </a:t>
            </a:r>
            <a:r>
              <a:rPr lang="en-US" b="1" dirty="0"/>
              <a:t>is not required to provide </a:t>
            </a:r>
            <a:r>
              <a:rPr lang="en-US" b="1" dirty="0" smtClean="0"/>
              <a:t>the documentation of the incident or the information </a:t>
            </a:r>
            <a:r>
              <a:rPr lang="en-US" dirty="0"/>
              <a:t>to </a:t>
            </a:r>
            <a:r>
              <a:rPr lang="en-US" dirty="0" smtClean="0"/>
              <a:t>the parent specified in slides </a:t>
            </a:r>
            <a:r>
              <a:rPr lang="en-US" dirty="0"/>
              <a:t>8</a:t>
            </a:r>
            <a:r>
              <a:rPr lang="en-US" dirty="0" smtClean="0"/>
              <a:t> and 9.</a:t>
            </a:r>
          </a:p>
          <a:p>
            <a:pPr marL="742950" lvl="2" indent="-342900">
              <a:buClr>
                <a:schemeClr val="accent6"/>
              </a:buClr>
              <a:buSzPct val="95000"/>
              <a:buFont typeface="Wingdings" pitchFamily="2" charset="2"/>
              <a:buChar char="§"/>
            </a:pPr>
            <a:r>
              <a:rPr lang="en-US" dirty="0" smtClean="0"/>
              <a:t>This use of seclusion, physical restraint, or mechanical restraint by </a:t>
            </a:r>
            <a:r>
              <a:rPr lang="en-US" dirty="0"/>
              <a:t>a law enforcement officer or school resource officer </a:t>
            </a:r>
            <a:r>
              <a:rPr lang="en-US" dirty="0" smtClean="0"/>
              <a:t>is not required to be reported to KSDE.</a:t>
            </a:r>
          </a:p>
          <a:p>
            <a:pPr marL="742950" lvl="2" indent="-342900">
              <a:buClr>
                <a:schemeClr val="accent6"/>
              </a:buClr>
              <a:buSzPct val="95000"/>
              <a:buFont typeface="Wingdings" pitchFamily="2" charset="2"/>
              <a:buChar char="§"/>
            </a:pPr>
            <a:r>
              <a:rPr lang="en-US" dirty="0" smtClean="0"/>
              <a:t>Mechanical restraint includes the use of handcuffs.</a:t>
            </a:r>
            <a:endParaRPr lang="en-US" dirty="0"/>
          </a:p>
        </p:txBody>
      </p:sp>
    </p:spTree>
    <p:extLst>
      <p:ext uri="{BB962C8B-B14F-4D97-AF65-F5344CB8AC3E}">
        <p14:creationId xmlns:p14="http://schemas.microsoft.com/office/powerpoint/2010/main" val="281739064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Local Dispute Resolution</a:t>
            </a:r>
            <a:endParaRPr lang="en-US" sz="3600" dirty="0">
              <a:solidFill>
                <a:srgbClr val="FF0000"/>
              </a:solidFill>
            </a:endParaRPr>
          </a:p>
        </p:txBody>
      </p:sp>
      <p:sp>
        <p:nvSpPr>
          <p:cNvPr id="6" name="Content Placeholder 5"/>
          <p:cNvSpPr>
            <a:spLocks noGrp="1"/>
          </p:cNvSpPr>
          <p:nvPr>
            <p:ph idx="1"/>
          </p:nvPr>
        </p:nvSpPr>
        <p:spPr/>
        <p:txBody>
          <a:bodyPr/>
          <a:lstStyle/>
          <a:p>
            <a:r>
              <a:rPr lang="en-US" dirty="0" smtClean="0"/>
              <a:t>Parents have the right to a local dispute resolution process if they feel the use of emergency safety intervention with their child did not follow law or district policy.</a:t>
            </a:r>
          </a:p>
          <a:p>
            <a:r>
              <a:rPr lang="en-US" dirty="0" smtClean="0"/>
              <a:t>If a parent expresses this, the parent should be immediately referred to the building administrator and informed of their right to file a complaint with the local board of education.</a:t>
            </a:r>
          </a:p>
          <a:p>
            <a:r>
              <a:rPr lang="en-US" dirty="0" smtClean="0"/>
              <a:t>The parent should also be directed to the portion of the district’s emergency safety intervention policy where information on the local dispute resolution process is located.</a:t>
            </a:r>
            <a:endParaRPr lang="en-US" dirty="0"/>
          </a:p>
        </p:txBody>
      </p:sp>
    </p:spTree>
    <p:extLst>
      <p:ext uri="{BB962C8B-B14F-4D97-AF65-F5344CB8AC3E}">
        <p14:creationId xmlns:p14="http://schemas.microsoft.com/office/powerpoint/2010/main" val="198939511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Focus on Prevention</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KSDE does not promote the use of emergency safety intervention with any student.</a:t>
            </a:r>
          </a:p>
          <a:p>
            <a:endParaRPr lang="en-US" sz="1200" dirty="0" smtClean="0"/>
          </a:p>
          <a:p>
            <a:r>
              <a:rPr lang="en-US" sz="2000" dirty="0" smtClean="0"/>
              <a:t>KSDE recommends </a:t>
            </a:r>
            <a:r>
              <a:rPr lang="en-US" sz="2000" dirty="0"/>
              <a:t>a</a:t>
            </a:r>
            <a:r>
              <a:rPr lang="en-US" sz="2000" dirty="0" smtClean="0"/>
              <a:t> focus on prevention because there are REAL DANGERS when using emergency safety intervention.</a:t>
            </a:r>
          </a:p>
          <a:p>
            <a:endParaRPr lang="en-US" sz="1200" dirty="0" smtClean="0"/>
          </a:p>
          <a:p>
            <a:r>
              <a:rPr lang="en-US" sz="2000" cap="all" dirty="0"/>
              <a:t>e</a:t>
            </a:r>
            <a:r>
              <a:rPr lang="en-US" sz="2000" dirty="0" smtClean="0"/>
              <a:t>mergency safety intervention is </a:t>
            </a:r>
            <a:r>
              <a:rPr lang="en-US" sz="2000" b="1" dirty="0" smtClean="0"/>
              <a:t>not</a:t>
            </a:r>
            <a:r>
              <a:rPr lang="en-US" sz="2000" dirty="0" smtClean="0"/>
              <a:t> part of a tiered intervention system or student behavior plan – it is </a:t>
            </a:r>
            <a:r>
              <a:rPr lang="en-US" sz="2000" b="1" u="sng" dirty="0" smtClean="0">
                <a:solidFill>
                  <a:srgbClr val="FF0000"/>
                </a:solidFill>
              </a:rPr>
              <a:t>ONLY</a:t>
            </a:r>
            <a:r>
              <a:rPr lang="en-US" sz="2000" dirty="0" smtClean="0"/>
              <a:t> to be used in an </a:t>
            </a:r>
            <a:r>
              <a:rPr lang="en-US" sz="2000" u="sng" dirty="0" smtClean="0">
                <a:solidFill>
                  <a:srgbClr val="FF0000"/>
                </a:solidFill>
              </a:rPr>
              <a:t>EMERGENCY</a:t>
            </a:r>
            <a:r>
              <a:rPr lang="en-US" sz="2000" dirty="0" smtClean="0"/>
              <a:t>.</a:t>
            </a:r>
          </a:p>
          <a:p>
            <a:endParaRPr lang="en-US" sz="1200" dirty="0"/>
          </a:p>
          <a:p>
            <a:r>
              <a:rPr lang="en-US" sz="2000" cap="all" dirty="0" smtClean="0"/>
              <a:t>e</a:t>
            </a:r>
            <a:r>
              <a:rPr lang="en-US" sz="2000" dirty="0" smtClean="0"/>
              <a:t>mergency safety interventions are reactive strategies and do not decrease the likelihood of </a:t>
            </a:r>
            <a:r>
              <a:rPr lang="en-US" sz="2000" dirty="0"/>
              <a:t>a</a:t>
            </a:r>
            <a:r>
              <a:rPr lang="en-US" sz="2000" dirty="0" smtClean="0"/>
              <a:t> behavior from occurring.</a:t>
            </a:r>
            <a:endParaRPr lang="en-US" sz="2000" dirty="0"/>
          </a:p>
        </p:txBody>
      </p:sp>
    </p:spTree>
    <p:extLst>
      <p:ext uri="{BB962C8B-B14F-4D97-AF65-F5344CB8AC3E}">
        <p14:creationId xmlns:p14="http://schemas.microsoft.com/office/powerpoint/2010/main" val="29289562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Focus on Prevention</a:t>
            </a:r>
            <a:endParaRPr lang="en-US" dirty="0"/>
          </a:p>
        </p:txBody>
      </p:sp>
      <p:sp>
        <p:nvSpPr>
          <p:cNvPr id="3" name="Content Placeholder 2"/>
          <p:cNvSpPr>
            <a:spLocks noGrp="1"/>
          </p:cNvSpPr>
          <p:nvPr>
            <p:ph idx="1"/>
          </p:nvPr>
        </p:nvSpPr>
        <p:spPr>
          <a:xfrm>
            <a:off x="228600" y="1600200"/>
            <a:ext cx="3810000" cy="5029200"/>
          </a:xfrm>
        </p:spPr>
        <p:txBody>
          <a:bodyPr>
            <a:normAutofit/>
          </a:bodyPr>
          <a:lstStyle/>
          <a:p>
            <a:r>
              <a:rPr lang="en-US" dirty="0" smtClean="0"/>
              <a:t>Focus on using proactive strategies to support students, including positive </a:t>
            </a:r>
            <a:r>
              <a:rPr lang="en-US" dirty="0"/>
              <a:t>b</a:t>
            </a:r>
            <a:r>
              <a:rPr lang="en-US" dirty="0" smtClean="0"/>
              <a:t>ehavior </a:t>
            </a:r>
            <a:r>
              <a:rPr lang="en-US" dirty="0"/>
              <a:t>i</a:t>
            </a:r>
            <a:r>
              <a:rPr lang="en-US" dirty="0" smtClean="0"/>
              <a:t>nterventions and supports.</a:t>
            </a:r>
          </a:p>
          <a:p>
            <a:endParaRPr lang="en-US" dirty="0"/>
          </a:p>
          <a:p>
            <a:r>
              <a:rPr lang="en-US" dirty="0" smtClean="0"/>
              <a:t>De-escalation is helpful to begin to identify acting out behavior early and use proactive strategies to decrease the use of seclusion and restraint.</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4291" y="1600200"/>
            <a:ext cx="4648200" cy="3581400"/>
          </a:xfrm>
          <a:prstGeom prst="rect">
            <a:avLst/>
          </a:prstGeom>
        </p:spPr>
      </p:pic>
    </p:spTree>
    <p:extLst>
      <p:ext uri="{BB962C8B-B14F-4D97-AF65-F5344CB8AC3E}">
        <p14:creationId xmlns:p14="http://schemas.microsoft.com/office/powerpoint/2010/main" val="349216472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Where Do I Go For Resources?</a:t>
            </a:r>
            <a:endParaRPr lang="en-US" sz="4400" dirty="0"/>
          </a:p>
        </p:txBody>
      </p:sp>
      <p:sp>
        <p:nvSpPr>
          <p:cNvPr id="4" name="Text Placeholder 3"/>
          <p:cNvSpPr>
            <a:spLocks noGrp="1"/>
          </p:cNvSpPr>
          <p:nvPr>
            <p:ph type="body" idx="1"/>
          </p:nvPr>
        </p:nvSpPr>
        <p:spPr>
          <a:xfrm>
            <a:off x="457200" y="1786670"/>
            <a:ext cx="4040188" cy="880330"/>
          </a:xfrm>
        </p:spPr>
        <p:txBody>
          <a:bodyPr/>
          <a:lstStyle/>
          <a:p>
            <a:r>
              <a:rPr lang="en-US" dirty="0" smtClean="0"/>
              <a:t>www.ksdetasn.org </a:t>
            </a:r>
            <a:endParaRPr lang="en-US" dirty="0"/>
          </a:p>
        </p:txBody>
      </p:sp>
      <p:sp>
        <p:nvSpPr>
          <p:cNvPr id="3" name="Content Placeholder 2"/>
          <p:cNvSpPr>
            <a:spLocks noGrp="1"/>
          </p:cNvSpPr>
          <p:nvPr>
            <p:ph sz="half" idx="2"/>
          </p:nvPr>
        </p:nvSpPr>
        <p:spPr>
          <a:xfrm>
            <a:off x="457200" y="2415443"/>
            <a:ext cx="4040188" cy="4442557"/>
          </a:xfrm>
        </p:spPr>
        <p:txBody>
          <a:bodyPr>
            <a:noAutofit/>
          </a:bodyPr>
          <a:lstStyle/>
          <a:p>
            <a:pPr marL="225425" indent="-225425"/>
            <a:endParaRPr lang="en-US" sz="1500" dirty="0" smtClean="0"/>
          </a:p>
          <a:p>
            <a:pPr marL="225425" indent="-225425"/>
            <a:r>
              <a:rPr lang="en-US" sz="1500" dirty="0" smtClean="0"/>
              <a:t>Emergency safety intervention statutes and regulations</a:t>
            </a:r>
          </a:p>
          <a:p>
            <a:pPr marL="225425" indent="-225425"/>
            <a:r>
              <a:rPr lang="en-US" sz="1500" dirty="0" smtClean="0"/>
              <a:t>Flyer </a:t>
            </a:r>
            <a:r>
              <a:rPr lang="en-US" sz="1500" dirty="0"/>
              <a:t>or bookmark for staff with requirements</a:t>
            </a:r>
          </a:p>
          <a:p>
            <a:pPr marL="225425" indent="-225425"/>
            <a:r>
              <a:rPr lang="en-US" sz="1500" dirty="0"/>
              <a:t>Sample letter to send to a parent after an incident</a:t>
            </a:r>
          </a:p>
          <a:p>
            <a:pPr marL="225425" indent="-225425"/>
            <a:r>
              <a:rPr lang="en-US" sz="1500" dirty="0"/>
              <a:t>Informational packet to distribute to parents after an incident</a:t>
            </a:r>
          </a:p>
          <a:p>
            <a:pPr marL="225425" indent="-225425"/>
            <a:r>
              <a:rPr lang="en-US" sz="1500" dirty="0"/>
              <a:t>Parent designation of preferred method of contact for emergency safety intervention </a:t>
            </a:r>
            <a:br>
              <a:rPr lang="en-US" sz="1500" dirty="0"/>
            </a:br>
            <a:r>
              <a:rPr lang="en-US" sz="1500" dirty="0"/>
              <a:t>incident and same-day notification form</a:t>
            </a:r>
          </a:p>
          <a:p>
            <a:pPr marL="225425" indent="-225425"/>
            <a:r>
              <a:rPr lang="en-US" sz="1500" dirty="0"/>
              <a:t>Sample incident documentation form for staff</a:t>
            </a:r>
          </a:p>
          <a:p>
            <a:pPr marL="225425" indent="-225425"/>
            <a:r>
              <a:rPr lang="en-US" sz="1500" dirty="0"/>
              <a:t>Documentation of medical condition </a:t>
            </a:r>
            <a:r>
              <a:rPr lang="en-US" sz="1500" dirty="0" smtClean="0"/>
              <a:t>form</a:t>
            </a:r>
          </a:p>
          <a:p>
            <a:pPr marL="225425" indent="-225425"/>
            <a:r>
              <a:rPr lang="en-US" sz="1500" dirty="0" smtClean="0"/>
              <a:t>PowerPoint of all emergency safety intervention requirements</a:t>
            </a:r>
          </a:p>
          <a:p>
            <a:pPr marL="225425" indent="-225425"/>
            <a:r>
              <a:rPr lang="en-US" sz="1500" dirty="0" smtClean="0"/>
              <a:t>Multiple de-escalation training modules</a:t>
            </a:r>
            <a:endParaRPr lang="en-US" sz="1500" dirty="0"/>
          </a:p>
        </p:txBody>
      </p:sp>
      <p:sp>
        <p:nvSpPr>
          <p:cNvPr id="5" name="Text Placeholder 4"/>
          <p:cNvSpPr>
            <a:spLocks noGrp="1"/>
          </p:cNvSpPr>
          <p:nvPr>
            <p:ph type="body" sz="quarter" idx="3"/>
          </p:nvPr>
        </p:nvSpPr>
        <p:spPr>
          <a:xfrm>
            <a:off x="4645025" y="1939070"/>
            <a:ext cx="4041775" cy="880330"/>
          </a:xfrm>
        </p:spPr>
        <p:txBody>
          <a:bodyPr>
            <a:noAutofit/>
          </a:bodyPr>
          <a:lstStyle/>
          <a:p>
            <a:r>
              <a:rPr lang="en-US" sz="1800" dirty="0" smtClean="0"/>
              <a:t>www.ksde.org/Default.aspx?tabid=524</a:t>
            </a:r>
            <a:endParaRPr lang="en-US" sz="1800" dirty="0"/>
          </a:p>
        </p:txBody>
      </p:sp>
      <p:sp>
        <p:nvSpPr>
          <p:cNvPr id="6" name="Content Placeholder 5"/>
          <p:cNvSpPr>
            <a:spLocks noGrp="1"/>
          </p:cNvSpPr>
          <p:nvPr>
            <p:ph sz="quarter" idx="4"/>
          </p:nvPr>
        </p:nvSpPr>
        <p:spPr>
          <a:xfrm>
            <a:off x="4645025" y="2514599"/>
            <a:ext cx="3203575" cy="3962401"/>
          </a:xfrm>
        </p:spPr>
        <p:txBody>
          <a:bodyPr>
            <a:noAutofit/>
          </a:bodyPr>
          <a:lstStyle/>
          <a:p>
            <a:pPr marL="285750" indent="-285750"/>
            <a:endParaRPr lang="en-US" sz="1200" dirty="0" smtClean="0"/>
          </a:p>
          <a:p>
            <a:pPr marL="285750" indent="-285750"/>
            <a:r>
              <a:rPr lang="en-US" sz="2000" dirty="0" smtClean="0"/>
              <a:t>Information </a:t>
            </a:r>
            <a:r>
              <a:rPr lang="en-US" sz="2000" dirty="0"/>
              <a:t>on reporting emergency safety intervention data to KSDE</a:t>
            </a:r>
          </a:p>
          <a:p>
            <a:pPr marL="285750" indent="-285750"/>
            <a:r>
              <a:rPr lang="en-US" sz="2000" dirty="0"/>
              <a:t>A form that parents may use to request administrative review from the Kansas State Board of Education</a:t>
            </a:r>
          </a:p>
          <a:p>
            <a:pPr marL="285750" indent="-285750"/>
            <a:r>
              <a:rPr lang="en-US" sz="2000" dirty="0"/>
              <a:t>Emergency safety intervention data </a:t>
            </a:r>
            <a:r>
              <a:rPr lang="en-US" sz="2000" dirty="0" smtClean="0"/>
              <a:t>analysis</a:t>
            </a:r>
            <a:endParaRPr lang="en-US" sz="2000" dirty="0"/>
          </a:p>
        </p:txBody>
      </p:sp>
      <p:pic>
        <p:nvPicPr>
          <p:cNvPr id="7" name="Picture 6"/>
          <p:cNvPicPr>
            <a:picLocks noChangeAspect="1"/>
          </p:cNvPicPr>
          <p:nvPr/>
        </p:nvPicPr>
        <p:blipFill>
          <a:blip r:embed="rId3"/>
          <a:stretch>
            <a:fillRect/>
          </a:stretch>
        </p:blipFill>
        <p:spPr>
          <a:xfrm>
            <a:off x="1371600" y="1502589"/>
            <a:ext cx="1920406" cy="859611"/>
          </a:xfrm>
          <a:prstGeom prst="rect">
            <a:avLst/>
          </a:prstGeom>
        </p:spPr>
      </p:pic>
      <p:pic>
        <p:nvPicPr>
          <p:cNvPr id="8" name="Picture 7"/>
          <p:cNvPicPr>
            <a:picLocks noChangeAspect="1"/>
          </p:cNvPicPr>
          <p:nvPr/>
        </p:nvPicPr>
        <p:blipFill>
          <a:blip r:embed="rId4"/>
          <a:stretch>
            <a:fillRect/>
          </a:stretch>
        </p:blipFill>
        <p:spPr>
          <a:xfrm>
            <a:off x="5867400" y="1575735"/>
            <a:ext cx="1207113" cy="938865"/>
          </a:xfrm>
          <a:prstGeom prst="rect">
            <a:avLst/>
          </a:prstGeom>
        </p:spPr>
      </p:pic>
    </p:spTree>
    <p:extLst>
      <p:ext uri="{BB962C8B-B14F-4D97-AF65-F5344CB8AC3E}">
        <p14:creationId xmlns:p14="http://schemas.microsoft.com/office/powerpoint/2010/main" val="143264229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District Forms and Policies</a:t>
            </a:r>
            <a:endParaRPr lang="en-US" dirty="0"/>
          </a:p>
        </p:txBody>
      </p:sp>
      <p:sp>
        <p:nvSpPr>
          <p:cNvPr id="3" name="Content Placeholder 2"/>
          <p:cNvSpPr>
            <a:spLocks noGrp="1"/>
          </p:cNvSpPr>
          <p:nvPr>
            <p:ph idx="1"/>
          </p:nvPr>
        </p:nvSpPr>
        <p:spPr>
          <a:xfrm>
            <a:off x="457200" y="1600200"/>
            <a:ext cx="8382000" cy="5257800"/>
          </a:xfrm>
        </p:spPr>
        <p:txBody>
          <a:bodyPr>
            <a:normAutofit fontScale="32500" lnSpcReduction="20000"/>
          </a:bodyPr>
          <a:lstStyle/>
          <a:p>
            <a:pPr marL="0" indent="0">
              <a:buNone/>
            </a:pPr>
            <a:r>
              <a:rPr lang="en-US" sz="4000" dirty="0">
                <a:hlinkClick r:id="rId3"/>
              </a:rPr>
              <a:t>http://www.usd250.org/emergency-safety-intervention-esi</a:t>
            </a:r>
            <a:endParaRPr lang="en-US" sz="4000" dirty="0"/>
          </a:p>
          <a:p>
            <a:pPr marL="0" indent="0">
              <a:buNone/>
            </a:pPr>
            <a:r>
              <a:rPr lang="en-US" sz="4000" dirty="0"/>
              <a:t/>
            </a:r>
            <a:br>
              <a:rPr lang="en-US" sz="4000" dirty="0"/>
            </a:br>
            <a:endParaRPr lang="en-US" sz="4000" dirty="0"/>
          </a:p>
          <a:p>
            <a:pPr marL="0" indent="0">
              <a:buNone/>
            </a:pPr>
            <a:r>
              <a:rPr lang="en-US" sz="4000" dirty="0">
                <a:hlinkClick r:id="rId4"/>
              </a:rPr>
              <a:t>http://www.usd246.org/home/schools/parent-info/esi-information</a:t>
            </a:r>
            <a:endParaRPr lang="en-US" sz="4000" dirty="0"/>
          </a:p>
          <a:p>
            <a:pPr marL="0" indent="0">
              <a:buNone/>
            </a:pPr>
            <a:r>
              <a:rPr lang="en-US" sz="4000" dirty="0">
                <a:hlinkClick r:id="rId4"/>
              </a:rPr>
              <a:t/>
            </a:r>
            <a:br>
              <a:rPr lang="en-US" sz="4000" dirty="0">
                <a:hlinkClick r:id="rId4"/>
              </a:rPr>
            </a:br>
            <a:endParaRPr lang="en-US" sz="4000" dirty="0"/>
          </a:p>
          <a:p>
            <a:pPr marL="0" indent="0">
              <a:buNone/>
            </a:pPr>
            <a:r>
              <a:rPr lang="en-US" sz="4000" dirty="0">
                <a:hlinkClick r:id="rId5"/>
              </a:rPr>
              <a:t>https://sites.google.com/a/usd493.com/district-page/front-page/family-resources</a:t>
            </a:r>
            <a:endParaRPr lang="en-US" sz="4000" dirty="0"/>
          </a:p>
          <a:p>
            <a:pPr marL="0" indent="0">
              <a:buNone/>
            </a:pPr>
            <a:r>
              <a:rPr lang="en-US" sz="4000" dirty="0"/>
              <a:t/>
            </a:r>
            <a:br>
              <a:rPr lang="en-US" sz="4000" dirty="0"/>
            </a:br>
            <a:endParaRPr lang="en-US" sz="4000" dirty="0"/>
          </a:p>
          <a:p>
            <a:pPr marL="0" indent="0">
              <a:buNone/>
            </a:pPr>
            <a:r>
              <a:rPr lang="en-US" sz="4000" dirty="0">
                <a:hlinkClick r:id="rId6"/>
              </a:rPr>
              <a:t>http://www.frontenac249.org/district/esi-information/</a:t>
            </a:r>
            <a:endParaRPr lang="en-US" sz="4000" dirty="0"/>
          </a:p>
          <a:p>
            <a:pPr marL="0" indent="0">
              <a:buNone/>
            </a:pPr>
            <a:r>
              <a:rPr lang="en-US" sz="4000" dirty="0">
                <a:hlinkClick r:id="rId6"/>
              </a:rPr>
              <a:t/>
            </a:r>
            <a:br>
              <a:rPr lang="en-US" sz="4000" dirty="0">
                <a:hlinkClick r:id="rId6"/>
              </a:rPr>
            </a:br>
            <a:endParaRPr lang="en-US" sz="4000" dirty="0"/>
          </a:p>
          <a:p>
            <a:pPr marL="0" indent="0">
              <a:buNone/>
            </a:pPr>
            <a:r>
              <a:rPr lang="en-US" sz="4000" dirty="0">
                <a:hlinkClick r:id="rId7"/>
              </a:rPr>
              <a:t>https://usd247.com/district/policies/</a:t>
            </a:r>
            <a:endParaRPr lang="en-US" sz="4000" dirty="0"/>
          </a:p>
          <a:p>
            <a:pPr marL="0" indent="0">
              <a:buNone/>
            </a:pPr>
            <a:r>
              <a:rPr lang="en-US" sz="4000" dirty="0">
                <a:hlinkClick r:id="rId7"/>
              </a:rPr>
              <a:t/>
            </a:r>
            <a:br>
              <a:rPr lang="en-US" sz="4000" dirty="0">
                <a:hlinkClick r:id="rId7"/>
              </a:rPr>
            </a:br>
            <a:endParaRPr lang="en-US" sz="4000" dirty="0"/>
          </a:p>
          <a:p>
            <a:pPr marL="0" indent="0">
              <a:buNone/>
            </a:pPr>
            <a:r>
              <a:rPr lang="en-US" sz="4000" dirty="0">
                <a:hlinkClick r:id="rId8" invalidUrl="https://www.uniontown235.org/vnews/display.v/SEC/District Info%7CESI Forms"/>
              </a:rPr>
              <a:t>https://www.uniontown235.org/vnews/display.v/SEC/District%20Info%7CESI%20Forms</a:t>
            </a:r>
            <a:r>
              <a:rPr lang="en-US" sz="4000" dirty="0"/>
              <a:t/>
            </a:r>
            <a:br>
              <a:rPr lang="en-US" sz="4000" dirty="0"/>
            </a:br>
            <a:endParaRPr lang="en-US" sz="4000" dirty="0"/>
          </a:p>
          <a:p>
            <a:pPr marL="0" indent="0">
              <a:buNone/>
            </a:pPr>
            <a:r>
              <a:rPr lang="en-US" sz="4000" dirty="0">
                <a:hlinkClick r:id="rId6"/>
              </a:rPr>
              <a:t/>
            </a:r>
            <a:br>
              <a:rPr lang="en-US" sz="4000" dirty="0">
                <a:hlinkClick r:id="rId6"/>
              </a:rPr>
            </a:br>
            <a:endParaRPr lang="en-US" sz="4000" dirty="0"/>
          </a:p>
          <a:p>
            <a:pPr marL="0" indent="0">
              <a:buNone/>
            </a:pPr>
            <a:r>
              <a:rPr lang="en-US" sz="4000" dirty="0">
                <a:hlinkClick r:id="rId9"/>
              </a:rPr>
              <a:t>https://</a:t>
            </a:r>
            <a:r>
              <a:rPr lang="en-US" sz="4000" dirty="0" smtClean="0">
                <a:hlinkClick r:id="rId9"/>
              </a:rPr>
              <a:t>www.usd506.org/vnews/display.v/ART/521cfefc6ac92?in_archive=1</a:t>
            </a:r>
            <a:endParaRPr lang="en-US" sz="4000" dirty="0" smtClean="0"/>
          </a:p>
          <a:p>
            <a:pPr marL="0" indent="0">
              <a:buNone/>
            </a:pPr>
            <a:endParaRPr lang="en-US" sz="4000" dirty="0"/>
          </a:p>
          <a:p>
            <a:pPr marL="0" indent="0">
              <a:buNone/>
            </a:pPr>
            <a:endParaRPr lang="en-US" sz="4000" dirty="0"/>
          </a:p>
          <a:p>
            <a:pPr marL="0" indent="0">
              <a:buNone/>
            </a:pPr>
            <a:r>
              <a:rPr lang="en-US" sz="4000" dirty="0">
                <a:hlinkClick r:id="rId10" invalidUrl="https://www.usd505.org/vnews/display.v/SEC/District%7CEmergency Safety Intervention"/>
              </a:rPr>
              <a:t>https://www.usd505.org/vnews/display.v/SEC/District%7CEmergency%20Safety%20Intervention</a:t>
            </a:r>
            <a:r>
              <a:rPr lang="en-US" sz="4000" dirty="0"/>
              <a:t/>
            </a:r>
            <a:br>
              <a:rPr lang="en-US" sz="4000" dirty="0"/>
            </a:br>
            <a:endParaRPr lang="en-US" sz="4000" dirty="0"/>
          </a:p>
          <a:p>
            <a:pPr marL="0" indent="0">
              <a:buNone/>
            </a:pPr>
            <a:r>
              <a:rPr lang="en-US" sz="4000" dirty="0">
                <a:hlinkClick r:id="rId6"/>
              </a:rPr>
              <a:t/>
            </a:r>
            <a:br>
              <a:rPr lang="en-US" sz="4000" dirty="0">
                <a:hlinkClick r:id="rId6"/>
              </a:rPr>
            </a:br>
            <a:endParaRPr lang="en-US" sz="4000" dirty="0"/>
          </a:p>
          <a:p>
            <a:endParaRPr lang="en-US" sz="3600" dirty="0" smtClean="0"/>
          </a:p>
        </p:txBody>
      </p:sp>
    </p:spTree>
    <p:extLst>
      <p:ext uri="{BB962C8B-B14F-4D97-AF65-F5344CB8AC3E}">
        <p14:creationId xmlns:p14="http://schemas.microsoft.com/office/powerpoint/2010/main" val="138477252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District Forms &amp; Policies</a:t>
            </a:r>
            <a:endParaRPr lang="en-US" dirty="0"/>
          </a:p>
        </p:txBody>
      </p:sp>
      <p:sp>
        <p:nvSpPr>
          <p:cNvPr id="3" name="Content Placeholder 2"/>
          <p:cNvSpPr>
            <a:spLocks noGrp="1"/>
          </p:cNvSpPr>
          <p:nvPr>
            <p:ph idx="1"/>
          </p:nvPr>
        </p:nvSpPr>
        <p:spPr>
          <a:xfrm>
            <a:off x="457200" y="1600200"/>
            <a:ext cx="8229600" cy="4267200"/>
          </a:xfrm>
        </p:spPr>
        <p:txBody>
          <a:bodyPr>
            <a:normAutofit fontScale="40000" lnSpcReduction="20000"/>
          </a:bodyPr>
          <a:lstStyle/>
          <a:p>
            <a:pPr marL="0" indent="0">
              <a:buNone/>
            </a:pPr>
            <a:r>
              <a:rPr lang="en-US" sz="4000" dirty="0">
                <a:hlinkClick r:id="rId3"/>
              </a:rPr>
              <a:t>https://www.girard248.org/vnews/display.v/SEC/ESI</a:t>
            </a:r>
            <a:r>
              <a:rPr lang="en-US" sz="4000" dirty="0"/>
              <a:t/>
            </a:r>
            <a:br>
              <a:rPr lang="en-US" sz="4000" dirty="0"/>
            </a:br>
            <a:endParaRPr lang="en-US" sz="4000" dirty="0"/>
          </a:p>
          <a:p>
            <a:pPr marL="0" indent="0">
              <a:buNone/>
            </a:pPr>
            <a:r>
              <a:rPr lang="en-US" sz="4000" dirty="0">
                <a:hlinkClick r:id="rId4"/>
              </a:rPr>
              <a:t/>
            </a:r>
            <a:br>
              <a:rPr lang="en-US" sz="4000" dirty="0">
                <a:hlinkClick r:id="rId4"/>
              </a:rPr>
            </a:br>
            <a:endParaRPr lang="en-US" sz="4000" dirty="0"/>
          </a:p>
          <a:p>
            <a:pPr marL="0" indent="0">
              <a:buNone/>
            </a:pPr>
            <a:r>
              <a:rPr lang="en-US" sz="4000" dirty="0">
                <a:hlinkClick r:id="rId5"/>
              </a:rPr>
              <a:t>http://www.usd508.org/District/Department/9-District-Office/1462-ESI.html</a:t>
            </a:r>
            <a:r>
              <a:rPr lang="en-US" sz="4000" dirty="0"/>
              <a:t/>
            </a:r>
            <a:br>
              <a:rPr lang="en-US" sz="4000" dirty="0"/>
            </a:br>
            <a:endParaRPr lang="en-US" sz="4000" dirty="0"/>
          </a:p>
          <a:p>
            <a:pPr marL="0" indent="0">
              <a:buNone/>
            </a:pPr>
            <a:r>
              <a:rPr lang="en-US" sz="4000" dirty="0">
                <a:hlinkClick r:id="rId4"/>
              </a:rPr>
              <a:t/>
            </a:r>
            <a:br>
              <a:rPr lang="en-US" sz="4000" dirty="0">
                <a:hlinkClick r:id="rId4"/>
              </a:rPr>
            </a:br>
            <a:endParaRPr lang="en-US" sz="4000" dirty="0"/>
          </a:p>
          <a:p>
            <a:pPr marL="0" indent="0">
              <a:buNone/>
            </a:pPr>
            <a:r>
              <a:rPr lang="en-US" sz="4000" dirty="0">
                <a:hlinkClick r:id="rId6"/>
              </a:rPr>
              <a:t>https://www.usd404.org/Page/328</a:t>
            </a:r>
            <a:r>
              <a:rPr lang="en-US" sz="4000" dirty="0"/>
              <a:t/>
            </a:r>
            <a:br>
              <a:rPr lang="en-US" sz="4000" dirty="0"/>
            </a:br>
            <a:endParaRPr lang="en-US" sz="4000" dirty="0"/>
          </a:p>
          <a:p>
            <a:pPr marL="0" indent="0">
              <a:buNone/>
            </a:pPr>
            <a:r>
              <a:rPr lang="en-US" sz="4000" dirty="0">
                <a:hlinkClick r:id="rId4"/>
              </a:rPr>
              <a:t/>
            </a:r>
            <a:br>
              <a:rPr lang="en-US" sz="4000" dirty="0">
                <a:hlinkClick r:id="rId4"/>
              </a:rPr>
            </a:br>
            <a:endParaRPr lang="en-US" sz="4000" dirty="0"/>
          </a:p>
          <a:p>
            <a:pPr marL="0" indent="0">
              <a:buNone/>
            </a:pPr>
            <a:r>
              <a:rPr lang="en-US" sz="4000" dirty="0">
                <a:hlinkClick r:id="rId7"/>
              </a:rPr>
              <a:t>https://www.usd499.org/vnews/display.v/ART/58f7859a2e066?in_archive=1</a:t>
            </a:r>
            <a:r>
              <a:rPr lang="en-US" sz="4000" dirty="0"/>
              <a:t/>
            </a:r>
            <a:br>
              <a:rPr lang="en-US" sz="4000" dirty="0"/>
            </a:br>
            <a:endParaRPr lang="en-US" sz="4000" dirty="0"/>
          </a:p>
          <a:p>
            <a:pPr marL="0" indent="0">
              <a:buNone/>
            </a:pPr>
            <a:r>
              <a:rPr lang="en-US" sz="4000" dirty="0">
                <a:hlinkClick r:id="rId4"/>
              </a:rPr>
              <a:t/>
            </a:r>
            <a:br>
              <a:rPr lang="en-US" sz="4000" dirty="0">
                <a:hlinkClick r:id="rId4"/>
              </a:rPr>
            </a:br>
            <a:endParaRPr lang="en-US" sz="4000" dirty="0"/>
          </a:p>
          <a:p>
            <a:pPr marL="0" indent="0">
              <a:buNone/>
            </a:pPr>
            <a:r>
              <a:rPr lang="en-US" sz="4000" dirty="0">
                <a:hlinkClick r:id="rId8"/>
              </a:rPr>
              <a:t>http://www.usd504.org/policies/</a:t>
            </a:r>
            <a:endParaRPr lang="en-US" sz="4000" dirty="0"/>
          </a:p>
        </p:txBody>
      </p:sp>
    </p:spTree>
    <p:extLst>
      <p:ext uri="{BB962C8B-B14F-4D97-AF65-F5344CB8AC3E}">
        <p14:creationId xmlns:p14="http://schemas.microsoft.com/office/powerpoint/2010/main" val="135108508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State-Wide Contact Information</a:t>
            </a:r>
            <a:endParaRPr lang="en-US" sz="4400" dirty="0"/>
          </a:p>
        </p:txBody>
      </p:sp>
      <p:sp>
        <p:nvSpPr>
          <p:cNvPr id="3" name="Content Placeholder 2"/>
          <p:cNvSpPr>
            <a:spLocks noGrp="1"/>
          </p:cNvSpPr>
          <p:nvPr>
            <p:ph idx="1"/>
          </p:nvPr>
        </p:nvSpPr>
        <p:spPr>
          <a:xfrm>
            <a:off x="457200" y="1600200"/>
            <a:ext cx="8229600" cy="4267200"/>
          </a:xfrm>
        </p:spPr>
        <p:txBody>
          <a:bodyPr>
            <a:normAutofit/>
          </a:bodyPr>
          <a:lstStyle/>
          <a:p>
            <a:r>
              <a:rPr lang="en-US" sz="4000" dirty="0" smtClean="0"/>
              <a:t>For more information:</a:t>
            </a:r>
          </a:p>
          <a:p>
            <a:pPr marL="457200" lvl="1" indent="0">
              <a:buNone/>
            </a:pPr>
            <a:r>
              <a:rPr lang="en-US" sz="3200" dirty="0" smtClean="0"/>
              <a:t>Laura Jurgensen at </a:t>
            </a:r>
            <a:r>
              <a:rPr lang="en-US" sz="3200" dirty="0"/>
              <a:t>ljurgensen@ksde.org or </a:t>
            </a:r>
            <a:r>
              <a:rPr lang="en-US" sz="3200" dirty="0" smtClean="0"/>
              <a:t>785-296-5522</a:t>
            </a:r>
          </a:p>
          <a:p>
            <a:pPr marL="457200" lvl="1" indent="0">
              <a:buNone/>
            </a:pPr>
            <a:r>
              <a:rPr lang="en-US" sz="3200" dirty="0" smtClean="0"/>
              <a:t>or </a:t>
            </a:r>
            <a:br>
              <a:rPr lang="en-US" sz="3200" dirty="0" smtClean="0"/>
            </a:br>
            <a:r>
              <a:rPr lang="en-US" sz="3200" dirty="0" smtClean="0"/>
              <a:t>Julie Ehler at jehler@ksde.org or 785-296-1944</a:t>
            </a:r>
          </a:p>
          <a:p>
            <a:pPr marL="457200" lvl="1" indent="0">
              <a:buNone/>
            </a:pPr>
            <a:endParaRPr lang="en-US" sz="3200" dirty="0" smtClean="0"/>
          </a:p>
        </p:txBody>
      </p:sp>
      <p:sp>
        <p:nvSpPr>
          <p:cNvPr id="4" name="Rectangle 3"/>
          <p:cNvSpPr/>
          <p:nvPr/>
        </p:nvSpPr>
        <p:spPr>
          <a:xfrm>
            <a:off x="163497" y="5867400"/>
            <a:ext cx="6553200" cy="900246"/>
          </a:xfrm>
          <a:prstGeom prst="rect">
            <a:avLst/>
          </a:prstGeom>
        </p:spPr>
        <p:txBody>
          <a:bodyPr wrap="square">
            <a:spAutoFit/>
          </a:bodyPr>
          <a:lstStyle/>
          <a:p>
            <a:r>
              <a:rPr lang="en-US" sz="1050" dirty="0"/>
              <a:t>The Kansas State Department of Education does not discriminate on the basis of race, color, national origin, sex, disability, or age in its programs and activities and provides equal access to the Boy Scouts and other </a:t>
            </a:r>
            <a:r>
              <a:rPr lang="en-US" sz="1050" dirty="0" smtClean="0"/>
              <a:t>designated </a:t>
            </a:r>
            <a:r>
              <a:rPr lang="en-US" sz="1050" dirty="0"/>
              <a:t>youth groups. The following person has been </a:t>
            </a:r>
            <a:r>
              <a:rPr lang="en-US" sz="1050" dirty="0" smtClean="0"/>
              <a:t>designated </a:t>
            </a:r>
            <a:r>
              <a:rPr lang="en-US" sz="1050" dirty="0"/>
              <a:t>to handle inquiries regarding the non-discrimination policies: </a:t>
            </a:r>
            <a:r>
              <a:rPr lang="en-US" sz="1050" dirty="0" smtClean="0"/>
              <a:t>KSDE </a:t>
            </a:r>
            <a:r>
              <a:rPr lang="en-US" sz="1050" dirty="0"/>
              <a:t>General Counsel, Office of General Counsel, KSDE, Landon State Office Building, 900 SW Jackson, Suite 102, Topeka, KS 66612, (785) 296-3201</a:t>
            </a:r>
          </a:p>
        </p:txBody>
      </p:sp>
    </p:spTree>
    <p:extLst>
      <p:ext uri="{BB962C8B-B14F-4D97-AF65-F5344CB8AC3E}">
        <p14:creationId xmlns:p14="http://schemas.microsoft.com/office/powerpoint/2010/main" val="145633328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Emergency </a:t>
            </a:r>
            <a:r>
              <a:rPr lang="en-US" sz="3200" dirty="0"/>
              <a:t>S</a:t>
            </a:r>
            <a:r>
              <a:rPr lang="en-US" sz="3200" dirty="0" smtClean="0"/>
              <a:t>afety Intervention Definitions</a:t>
            </a:r>
            <a:endParaRPr lang="en-US" sz="3200" dirty="0"/>
          </a:p>
        </p:txBody>
      </p:sp>
      <p:sp>
        <p:nvSpPr>
          <p:cNvPr id="3" name="Content Placeholder 2"/>
          <p:cNvSpPr>
            <a:spLocks noGrp="1"/>
          </p:cNvSpPr>
          <p:nvPr>
            <p:ph idx="1"/>
          </p:nvPr>
        </p:nvSpPr>
        <p:spPr>
          <a:xfrm>
            <a:off x="457200" y="1524000"/>
            <a:ext cx="8229600" cy="5181600"/>
          </a:xfrm>
        </p:spPr>
        <p:txBody>
          <a:bodyPr>
            <a:normAutofit lnSpcReduction="10000"/>
          </a:bodyPr>
          <a:lstStyle/>
          <a:p>
            <a:r>
              <a:rPr lang="en-US" sz="2200" dirty="0" smtClean="0"/>
              <a:t>Emergency Safety Intervention</a:t>
            </a:r>
          </a:p>
          <a:p>
            <a:pPr lvl="1"/>
            <a:r>
              <a:rPr lang="en-US" sz="1800" dirty="0"/>
              <a:t>T</a:t>
            </a:r>
            <a:r>
              <a:rPr lang="en-US" sz="1800" dirty="0" smtClean="0"/>
              <a:t>he use of seclusion or physical restraint</a:t>
            </a:r>
          </a:p>
          <a:p>
            <a:pPr lvl="1"/>
            <a:endParaRPr lang="en-US" sz="1000" dirty="0" smtClean="0"/>
          </a:p>
          <a:p>
            <a:r>
              <a:rPr lang="en-US" sz="2200" dirty="0" smtClean="0"/>
              <a:t>Physical Restraint</a:t>
            </a:r>
          </a:p>
          <a:p>
            <a:pPr lvl="1"/>
            <a:r>
              <a:rPr lang="en-US" sz="1800" dirty="0"/>
              <a:t>B</a:t>
            </a:r>
            <a:r>
              <a:rPr lang="en-US" sz="1800" dirty="0" smtClean="0"/>
              <a:t>odily force used to substantially limit a student’s movement, except that consensual, solicited, or unintentional contact and contact to provide comfort, assistance or instruction shall not be deemed to be physical restraint. Physical escort is </a:t>
            </a:r>
            <a:r>
              <a:rPr lang="en-US" sz="1800" b="1" u="sng" dirty="0" smtClean="0"/>
              <a:t>NOT</a:t>
            </a:r>
            <a:r>
              <a:rPr lang="en-US" sz="1800" dirty="0" smtClean="0"/>
              <a:t> physical restraint.</a:t>
            </a:r>
          </a:p>
          <a:p>
            <a:pPr lvl="1"/>
            <a:endParaRPr lang="en-US" sz="1000" dirty="0" smtClean="0"/>
          </a:p>
          <a:p>
            <a:r>
              <a:rPr lang="en-US" sz="2200" dirty="0" smtClean="0"/>
              <a:t>Seclusion</a:t>
            </a:r>
          </a:p>
          <a:p>
            <a:pPr lvl="1"/>
            <a:r>
              <a:rPr lang="en-US" sz="1800" dirty="0"/>
              <a:t>T</a:t>
            </a:r>
            <a:r>
              <a:rPr lang="en-US" sz="1800" dirty="0" smtClean="0"/>
              <a:t>he placement of a student in a location where all of the following conditions are met:</a:t>
            </a:r>
          </a:p>
          <a:p>
            <a:pPr lvl="2"/>
            <a:r>
              <a:rPr lang="en-US" sz="1600" dirty="0" smtClean="0"/>
              <a:t>The student is placed in an enclosed area by school personnel</a:t>
            </a:r>
          </a:p>
          <a:p>
            <a:pPr lvl="2"/>
            <a:r>
              <a:rPr lang="en-US" sz="1600" dirty="0" smtClean="0"/>
              <a:t>The student is purposefully </a:t>
            </a:r>
            <a:r>
              <a:rPr lang="en-US" sz="1600" smtClean="0"/>
              <a:t>isolated </a:t>
            </a:r>
            <a:r>
              <a:rPr lang="en-US" sz="1600" smtClean="0"/>
              <a:t>from </a:t>
            </a:r>
            <a:r>
              <a:rPr lang="en-US" sz="1600" dirty="0" smtClean="0"/>
              <a:t>adults and peers</a:t>
            </a:r>
          </a:p>
          <a:p>
            <a:pPr lvl="2"/>
            <a:r>
              <a:rPr lang="en-US" sz="1600" dirty="0" smtClean="0"/>
              <a:t>The student is prevented from leaving or the student </a:t>
            </a:r>
          </a:p>
          <a:p>
            <a:pPr marL="1371600" lvl="3" indent="0">
              <a:buNone/>
            </a:pPr>
            <a:r>
              <a:rPr lang="en-US" dirty="0" smtClean="0"/>
              <a:t>reasonably believes that such student will be prevented</a:t>
            </a:r>
          </a:p>
          <a:p>
            <a:pPr marL="1371600" lvl="3" indent="0">
              <a:buNone/>
            </a:pPr>
            <a:r>
              <a:rPr lang="en-US" dirty="0" smtClean="0"/>
              <a:t>from leaving the enclosed area</a:t>
            </a:r>
          </a:p>
          <a:p>
            <a:pPr lvl="2"/>
            <a:r>
              <a:rPr lang="en-US" sz="1600" dirty="0" smtClean="0"/>
              <a:t>Timeout is </a:t>
            </a:r>
            <a:r>
              <a:rPr lang="en-US" sz="1600" b="1" u="sng" dirty="0" smtClean="0"/>
              <a:t>NOT</a:t>
            </a:r>
            <a:r>
              <a:rPr lang="en-US" sz="1600" dirty="0" smtClean="0"/>
              <a:t> seclusion</a:t>
            </a:r>
            <a:endParaRPr lang="en-US" sz="1600" dirty="0"/>
          </a:p>
        </p:txBody>
      </p:sp>
    </p:spTree>
    <p:extLst>
      <p:ext uri="{BB962C8B-B14F-4D97-AF65-F5344CB8AC3E}">
        <p14:creationId xmlns:p14="http://schemas.microsoft.com/office/powerpoint/2010/main" val="173686427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When May an Emergency </a:t>
            </a:r>
            <a:r>
              <a:rPr lang="en-US" sz="3600" dirty="0"/>
              <a:t>S</a:t>
            </a:r>
            <a:r>
              <a:rPr lang="en-US" sz="3600" dirty="0" smtClean="0"/>
              <a:t>afety Intervention be Used?</a:t>
            </a:r>
            <a:endParaRPr lang="en-US" sz="3600"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smtClean="0"/>
              <a:t>An emergency safety intervention shall only be used when the student presents a reasonable and immediate danger of physical harm to self or others with the present ability to effect such physical harm and less restrictive alternatives, such as positive behavior interventions support, must be deemed inappropriate or ineffective under the circumstances prior to emergency safety intervention being used</a:t>
            </a:r>
          </a:p>
          <a:p>
            <a:endParaRPr lang="en-US" sz="1000" dirty="0" smtClean="0"/>
          </a:p>
          <a:p>
            <a:r>
              <a:rPr lang="en-US" dirty="0" smtClean="0"/>
              <a:t>The use of an emergency safety intervention must stop immediately when the danger of physical harm ends</a:t>
            </a:r>
          </a:p>
          <a:p>
            <a:endParaRPr lang="en-US" sz="1000" dirty="0" smtClean="0"/>
          </a:p>
          <a:p>
            <a:r>
              <a:rPr lang="en-US" dirty="0" smtClean="0"/>
              <a:t>Violent action that is destructive of property and presents </a:t>
            </a:r>
            <a:r>
              <a:rPr lang="en-US" dirty="0"/>
              <a:t>a reasonable and immediate danger of </a:t>
            </a:r>
            <a:r>
              <a:rPr lang="en-US" dirty="0" smtClean="0"/>
              <a:t>physical harm </a:t>
            </a:r>
            <a:r>
              <a:rPr lang="en-US" dirty="0"/>
              <a:t>to such student or others with the present ability to effect </a:t>
            </a:r>
            <a:r>
              <a:rPr lang="en-US" dirty="0" smtClean="0"/>
              <a:t>such physical </a:t>
            </a:r>
            <a:r>
              <a:rPr lang="en-US" dirty="0"/>
              <a:t>harm may </a:t>
            </a:r>
            <a:r>
              <a:rPr lang="en-US" dirty="0" smtClean="0"/>
              <a:t>necessitate</a:t>
            </a:r>
            <a:br>
              <a:rPr lang="en-US" dirty="0" smtClean="0"/>
            </a:br>
            <a:r>
              <a:rPr lang="en-US" dirty="0" smtClean="0"/>
              <a:t>the use of an emergency safety intervention</a:t>
            </a:r>
          </a:p>
          <a:p>
            <a:endParaRPr lang="en-US" sz="1000" dirty="0" smtClean="0"/>
          </a:p>
          <a:p>
            <a:r>
              <a:rPr lang="en-US" dirty="0" smtClean="0"/>
              <a:t>An emergency safety intervention must not be used for </a:t>
            </a:r>
            <a:br>
              <a:rPr lang="en-US" dirty="0" smtClean="0"/>
            </a:br>
            <a:r>
              <a:rPr lang="en-US" dirty="0" smtClean="0"/>
              <a:t>discipline, punishment, </a:t>
            </a:r>
            <a:r>
              <a:rPr lang="en-US" sz="2400" dirty="0" smtClean="0"/>
              <a:t>or the convenience of a school </a:t>
            </a:r>
            <a:br>
              <a:rPr lang="en-US" sz="2400" dirty="0" smtClean="0"/>
            </a:br>
            <a:r>
              <a:rPr lang="en-US" sz="2400" dirty="0" smtClean="0"/>
              <a:t>employee</a:t>
            </a:r>
          </a:p>
          <a:p>
            <a:pPr marL="0" indent="0">
              <a:buNone/>
            </a:pPr>
            <a:endParaRPr lang="en-US" sz="1800" dirty="0" smtClean="0"/>
          </a:p>
        </p:txBody>
      </p:sp>
    </p:spTree>
    <p:extLst>
      <p:ext uri="{BB962C8B-B14F-4D97-AF65-F5344CB8AC3E}">
        <p14:creationId xmlns:p14="http://schemas.microsoft.com/office/powerpoint/2010/main" val="70535097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Requirements for the Use of Seclusion</a:t>
            </a:r>
            <a:endParaRPr lang="en-US" sz="3600"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When a student is placed in seclusion, a staff member must be able to see and hear the student at all times.</a:t>
            </a:r>
          </a:p>
          <a:p>
            <a:endParaRPr lang="en-US" sz="1200" dirty="0" smtClean="0"/>
          </a:p>
          <a:p>
            <a:r>
              <a:rPr lang="en-US" dirty="0" smtClean="0"/>
              <a:t>All seclusion rooms that have a locking door must be designed to ensure that the lock automatically disengages when the staff member watching the student walks away or in cases of emergency such as fire or severe weather.</a:t>
            </a:r>
          </a:p>
          <a:p>
            <a:endParaRPr lang="en-US" sz="1200" dirty="0" smtClean="0"/>
          </a:p>
          <a:p>
            <a:r>
              <a:rPr lang="en-US" dirty="0" smtClean="0"/>
              <a:t>If a school uses a seclusion room it must be a safe</a:t>
            </a:r>
            <a:br>
              <a:rPr lang="en-US" dirty="0" smtClean="0"/>
            </a:br>
            <a:r>
              <a:rPr lang="en-US" dirty="0" smtClean="0"/>
              <a:t>place, free of any dangerous conditions, well-ventilated, and sufficiently lighted.</a:t>
            </a:r>
          </a:p>
        </p:txBody>
      </p:sp>
    </p:spTree>
    <p:extLst>
      <p:ext uri="{BB962C8B-B14F-4D97-AF65-F5344CB8AC3E}">
        <p14:creationId xmlns:p14="http://schemas.microsoft.com/office/powerpoint/2010/main" val="61653443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Prohibited Types of Restraint</a:t>
            </a:r>
            <a:endParaRPr lang="en-US" sz="4000" dirty="0"/>
          </a:p>
        </p:txBody>
      </p:sp>
      <p:sp>
        <p:nvSpPr>
          <p:cNvPr id="3" name="Content Placeholder 2"/>
          <p:cNvSpPr>
            <a:spLocks noGrp="1"/>
          </p:cNvSpPr>
          <p:nvPr>
            <p:ph idx="1"/>
          </p:nvPr>
        </p:nvSpPr>
        <p:spPr>
          <a:xfrm>
            <a:off x="228600" y="1600200"/>
            <a:ext cx="8686800" cy="4876800"/>
          </a:xfrm>
        </p:spPr>
        <p:txBody>
          <a:bodyPr>
            <a:normAutofit fontScale="92500" lnSpcReduction="20000"/>
          </a:bodyPr>
          <a:lstStyle/>
          <a:p>
            <a:pPr marL="0" indent="0">
              <a:buNone/>
            </a:pPr>
            <a:r>
              <a:rPr lang="en-US" dirty="0"/>
              <a:t>The following types of restraint shall be prohibited:</a:t>
            </a:r>
          </a:p>
          <a:p>
            <a:pPr marL="457200" indent="-457200">
              <a:buFont typeface="+mj-lt"/>
              <a:buAutoNum type="arabicPeriod"/>
            </a:pPr>
            <a:r>
              <a:rPr lang="en-US" dirty="0" smtClean="0"/>
              <a:t>Prone</a:t>
            </a:r>
            <a:r>
              <a:rPr lang="en-US" dirty="0"/>
              <a:t>, or face‐down, physical restraint;</a:t>
            </a:r>
          </a:p>
          <a:p>
            <a:pPr marL="457200" indent="-457200">
              <a:buFont typeface="+mj-lt"/>
              <a:buAutoNum type="arabicPeriod"/>
            </a:pPr>
            <a:r>
              <a:rPr lang="en-US" dirty="0"/>
              <a:t>S</a:t>
            </a:r>
            <a:r>
              <a:rPr lang="en-US" dirty="0" smtClean="0"/>
              <a:t>upine</a:t>
            </a:r>
            <a:r>
              <a:rPr lang="en-US" dirty="0"/>
              <a:t>, or face‐up, physical restraint;</a:t>
            </a:r>
          </a:p>
          <a:p>
            <a:pPr marL="457200" indent="-457200">
              <a:buFont typeface="+mj-lt"/>
              <a:buAutoNum type="arabicPeriod"/>
            </a:pPr>
            <a:r>
              <a:rPr lang="en-US" dirty="0" smtClean="0"/>
              <a:t>Any </a:t>
            </a:r>
            <a:r>
              <a:rPr lang="en-US" dirty="0"/>
              <a:t>restraint that obstructs the airway of a student;</a:t>
            </a:r>
          </a:p>
          <a:p>
            <a:pPr marL="457200" indent="-457200">
              <a:buFont typeface="+mj-lt"/>
              <a:buAutoNum type="arabicPeriod"/>
            </a:pPr>
            <a:r>
              <a:rPr lang="en-US" dirty="0" smtClean="0"/>
              <a:t>Any </a:t>
            </a:r>
            <a:r>
              <a:rPr lang="en-US" dirty="0"/>
              <a:t>restraint that impacts a student's primary mode of communication;</a:t>
            </a:r>
          </a:p>
          <a:p>
            <a:pPr marL="457200" indent="-457200">
              <a:buFont typeface="+mj-lt"/>
              <a:buAutoNum type="arabicPeriod"/>
            </a:pPr>
            <a:r>
              <a:rPr lang="en-US" dirty="0" smtClean="0"/>
              <a:t>Chemical </a:t>
            </a:r>
            <a:r>
              <a:rPr lang="en-US" dirty="0"/>
              <a:t>restraint, except as prescribed treatments for a student's medical or psychiatric </a:t>
            </a:r>
            <a:r>
              <a:rPr lang="en-US" dirty="0" smtClean="0"/>
              <a:t>condition by </a:t>
            </a:r>
            <a:r>
              <a:rPr lang="en-US" dirty="0"/>
              <a:t>a person appropriately licensed to issue these treatments; and</a:t>
            </a:r>
          </a:p>
          <a:p>
            <a:pPr marL="457200" indent="-457200">
              <a:buFont typeface="+mj-lt"/>
              <a:buAutoNum type="arabicPeriod"/>
            </a:pPr>
            <a:r>
              <a:rPr lang="en-US" dirty="0" smtClean="0"/>
              <a:t>The </a:t>
            </a:r>
            <a:r>
              <a:rPr lang="en-US" dirty="0"/>
              <a:t>use of mechanical restraint, except those protective or stabilizing devices either ordered by </a:t>
            </a:r>
            <a:r>
              <a:rPr lang="en-US" dirty="0" smtClean="0"/>
              <a:t>a person </a:t>
            </a:r>
            <a:r>
              <a:rPr lang="en-US" dirty="0"/>
              <a:t>appropriately licensed to issue the order for the device or required by law, any device used by </a:t>
            </a:r>
            <a:r>
              <a:rPr lang="en-US" dirty="0" smtClean="0"/>
              <a:t>a law </a:t>
            </a:r>
            <a:r>
              <a:rPr lang="en-US" dirty="0"/>
              <a:t>enforcement officer in carrying </a:t>
            </a:r>
            <a:r>
              <a:rPr lang="en-US" dirty="0" smtClean="0"/>
              <a:t>out </a:t>
            </a:r>
            <a:r>
              <a:rPr lang="en-US" dirty="0"/>
              <a:t>law </a:t>
            </a:r>
            <a:r>
              <a:rPr lang="en-US" dirty="0" smtClean="0"/>
              <a:t>               enforcement </a:t>
            </a:r>
            <a:r>
              <a:rPr lang="en-US" dirty="0"/>
              <a:t>duties, </a:t>
            </a:r>
            <a:r>
              <a:rPr lang="en-US" dirty="0" smtClean="0"/>
              <a:t>and seatbelts </a:t>
            </a:r>
            <a:r>
              <a:rPr lang="en-US" dirty="0"/>
              <a:t>and any </a:t>
            </a:r>
            <a:r>
              <a:rPr lang="en-US" dirty="0" smtClean="0"/>
              <a:t>other                        safety equipment </a:t>
            </a:r>
            <a:r>
              <a:rPr lang="en-US" dirty="0"/>
              <a:t>when used </a:t>
            </a:r>
            <a:r>
              <a:rPr lang="en-US" dirty="0" smtClean="0"/>
              <a:t>to secure </a:t>
            </a:r>
            <a:r>
              <a:rPr lang="en-US" dirty="0"/>
              <a:t>students </a:t>
            </a:r>
            <a:r>
              <a:rPr lang="en-US" dirty="0" smtClean="0"/>
              <a:t>                       during transportation</a:t>
            </a:r>
            <a:r>
              <a:rPr lang="en-US" dirty="0"/>
              <a:t>.</a:t>
            </a:r>
          </a:p>
        </p:txBody>
      </p:sp>
    </p:spTree>
    <p:extLst>
      <p:ext uri="{BB962C8B-B14F-4D97-AF65-F5344CB8AC3E}">
        <p14:creationId xmlns:p14="http://schemas.microsoft.com/office/powerpoint/2010/main" val="125588260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Presence of a Medical Condition</a:t>
            </a:r>
            <a:endParaRPr lang="en-US" sz="3600" dirty="0"/>
          </a:p>
        </p:txBody>
      </p:sp>
      <p:sp>
        <p:nvSpPr>
          <p:cNvPr id="3" name="Content Placeholder 2"/>
          <p:cNvSpPr>
            <a:spLocks noGrp="1"/>
          </p:cNvSpPr>
          <p:nvPr>
            <p:ph idx="1"/>
          </p:nvPr>
        </p:nvSpPr>
        <p:spPr>
          <a:xfrm>
            <a:off x="457200" y="1600200"/>
            <a:ext cx="8229600" cy="5029200"/>
          </a:xfrm>
        </p:spPr>
        <p:txBody>
          <a:bodyPr>
            <a:noAutofit/>
          </a:bodyPr>
          <a:lstStyle/>
          <a:p>
            <a:pPr marL="342900" lvl="1" indent="-342900">
              <a:buClr>
                <a:schemeClr val="accent6"/>
              </a:buClr>
              <a:buSzPct val="95000"/>
              <a:buFont typeface="Wingdings" pitchFamily="2" charset="2"/>
              <a:buChar char="§"/>
            </a:pPr>
            <a:r>
              <a:rPr lang="en-US" sz="1800" dirty="0"/>
              <a:t>An emergency safety intervention may still be used if not subjecting the student to an emergency safety intervention would result in significant physical harm to the student or others. For example, a student with written documentation that the use of an emergency safety intervention would cause mental or physical danger who attempts to run out into a busy street may be restrained for safety.</a:t>
            </a:r>
          </a:p>
          <a:p>
            <a:pPr lvl="1"/>
            <a:r>
              <a:rPr lang="en-US" sz="1600" dirty="0" smtClean="0"/>
              <a:t>An </a:t>
            </a:r>
            <a:r>
              <a:rPr lang="en-US" sz="1600" b="1" dirty="0"/>
              <a:t>emergency </a:t>
            </a:r>
            <a:r>
              <a:rPr lang="en-US" sz="1600" b="1" dirty="0" smtClean="0"/>
              <a:t>safety intervention may not be used </a:t>
            </a:r>
            <a:r>
              <a:rPr lang="en-US" sz="1600" dirty="0" smtClean="0"/>
              <a:t>with a student </a:t>
            </a:r>
            <a:r>
              <a:rPr lang="en-US" sz="1600" dirty="0"/>
              <a:t>if the student is </a:t>
            </a:r>
            <a:r>
              <a:rPr lang="en-US" sz="1600" b="1" dirty="0"/>
              <a:t>known to have a medical condition</a:t>
            </a:r>
            <a:r>
              <a:rPr lang="en-US" sz="1600" dirty="0"/>
              <a:t> that </a:t>
            </a:r>
            <a:r>
              <a:rPr lang="en-US" sz="1600" dirty="0" smtClean="0"/>
              <a:t>could put </a:t>
            </a:r>
            <a:r>
              <a:rPr lang="en-US" sz="1600" dirty="0"/>
              <a:t>the student in mental or physical danger as a result of </a:t>
            </a:r>
            <a:r>
              <a:rPr lang="en-US" sz="1600" dirty="0" smtClean="0"/>
              <a:t>the emergency </a:t>
            </a:r>
            <a:r>
              <a:rPr lang="en-US" sz="1600" dirty="0"/>
              <a:t>safety intervention</a:t>
            </a:r>
            <a:r>
              <a:rPr lang="en-US" sz="1600" dirty="0" smtClean="0"/>
              <a:t>.</a:t>
            </a:r>
          </a:p>
          <a:p>
            <a:pPr lvl="1"/>
            <a:r>
              <a:rPr lang="en-US" sz="1600" dirty="0"/>
              <a:t>The existence of such medical </a:t>
            </a:r>
            <a:r>
              <a:rPr lang="en-US" sz="1600" dirty="0" smtClean="0"/>
              <a:t>condition must </a:t>
            </a:r>
            <a:r>
              <a:rPr lang="en-US" sz="1600" dirty="0"/>
              <a:t>be indicated in a </a:t>
            </a:r>
            <a:r>
              <a:rPr lang="en-US" sz="1600" b="1" dirty="0"/>
              <a:t>written statement from the student’s </a:t>
            </a:r>
            <a:r>
              <a:rPr lang="en-US" sz="1600" b="1" dirty="0" smtClean="0"/>
              <a:t>licensed health </a:t>
            </a:r>
            <a:r>
              <a:rPr lang="en-US" sz="1600" b="1" dirty="0"/>
              <a:t>care provider</a:t>
            </a:r>
            <a:r>
              <a:rPr lang="en-US" sz="1600" dirty="0"/>
              <a:t>, a copy of which shall be provided to the school </a:t>
            </a:r>
            <a:r>
              <a:rPr lang="en-US" sz="1600" dirty="0" smtClean="0"/>
              <a:t>and placed </a:t>
            </a:r>
            <a:r>
              <a:rPr lang="en-US" sz="1600" dirty="0"/>
              <a:t>in the student’s file.</a:t>
            </a:r>
            <a:endParaRPr lang="en-US" sz="1600" dirty="0" smtClean="0"/>
          </a:p>
          <a:p>
            <a:pPr lvl="1"/>
            <a:r>
              <a:rPr lang="en-US" sz="1600" dirty="0" smtClean="0"/>
              <a:t>The written statement must </a:t>
            </a:r>
            <a:r>
              <a:rPr lang="en-US" sz="1600" dirty="0"/>
              <a:t>include an </a:t>
            </a:r>
            <a:r>
              <a:rPr lang="en-US" sz="1600" dirty="0" smtClean="0"/>
              <a:t>explanation </a:t>
            </a:r>
            <a:r>
              <a:rPr lang="en-US" sz="1600" dirty="0"/>
              <a:t>of the </a:t>
            </a:r>
            <a:r>
              <a:rPr lang="en-US" sz="1600" b="1" dirty="0"/>
              <a:t>student’s diagnosis</a:t>
            </a:r>
            <a:r>
              <a:rPr lang="en-US" sz="1600" dirty="0"/>
              <a:t>, a list of any </a:t>
            </a:r>
            <a:r>
              <a:rPr lang="en-US" sz="1600" b="1" dirty="0"/>
              <a:t>reasons</a:t>
            </a:r>
            <a:r>
              <a:rPr lang="en-US" sz="1600" dirty="0"/>
              <a:t> why an </a:t>
            </a:r>
            <a:r>
              <a:rPr lang="en-US" sz="1600" dirty="0" smtClean="0"/>
              <a:t>emergency </a:t>
            </a:r>
            <a:r>
              <a:rPr lang="en-US" sz="1600" dirty="0"/>
              <a:t>safety intervention would put the student in mental or </a:t>
            </a:r>
            <a:r>
              <a:rPr lang="en-US" sz="1600" dirty="0" smtClean="0"/>
              <a:t>physical danger </a:t>
            </a:r>
            <a:r>
              <a:rPr lang="en-US" sz="1600" dirty="0"/>
              <a:t>and any </a:t>
            </a:r>
            <a:r>
              <a:rPr lang="en-US" sz="1600" b="1" dirty="0"/>
              <a:t>suggested alternatives </a:t>
            </a:r>
            <a:r>
              <a:rPr lang="en-US" sz="1600" dirty="0"/>
              <a:t>to the use </a:t>
            </a:r>
            <a:r>
              <a:rPr lang="en-US" sz="1600" dirty="0" smtClean="0"/>
              <a:t>of                     </a:t>
            </a:r>
            <a:r>
              <a:rPr lang="en-US" sz="1600" dirty="0"/>
              <a:t>emergency </a:t>
            </a:r>
            <a:r>
              <a:rPr lang="en-US" sz="1600" dirty="0" smtClean="0"/>
              <a:t>safety interventions.</a:t>
            </a:r>
          </a:p>
        </p:txBody>
      </p:sp>
    </p:spTree>
    <p:extLst>
      <p:ext uri="{BB962C8B-B14F-4D97-AF65-F5344CB8AC3E}">
        <p14:creationId xmlns:p14="http://schemas.microsoft.com/office/powerpoint/2010/main" val="279153797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Required Parent Notification</a:t>
            </a:r>
            <a:endParaRPr lang="en-US" sz="4800" dirty="0"/>
          </a:p>
        </p:txBody>
      </p:sp>
      <p:sp>
        <p:nvSpPr>
          <p:cNvPr id="3" name="Content Placeholder 2"/>
          <p:cNvSpPr>
            <a:spLocks noGrp="1"/>
          </p:cNvSpPr>
          <p:nvPr>
            <p:ph idx="1"/>
          </p:nvPr>
        </p:nvSpPr>
        <p:spPr/>
        <p:txBody>
          <a:bodyPr/>
          <a:lstStyle/>
          <a:p>
            <a:pPr marL="342900" lvl="1" indent="-342900">
              <a:buClr>
                <a:schemeClr val="accent6"/>
              </a:buClr>
              <a:buSzPct val="95000"/>
              <a:buFont typeface="Wingdings" pitchFamily="2" charset="2"/>
              <a:buChar char="§"/>
            </a:pPr>
            <a:r>
              <a:rPr lang="en-US" sz="2400" b="1" dirty="0"/>
              <a:t>Same day parent </a:t>
            </a:r>
            <a:r>
              <a:rPr lang="en-US" sz="2400" b="1" dirty="0" smtClean="0"/>
              <a:t>notification</a:t>
            </a:r>
          </a:p>
          <a:p>
            <a:pPr marL="742950" lvl="2" indent="-342900">
              <a:buClr>
                <a:schemeClr val="accent6"/>
              </a:buClr>
              <a:buSzPct val="95000"/>
              <a:buFont typeface="Wingdings" pitchFamily="2" charset="2"/>
              <a:buChar char="§"/>
            </a:pPr>
            <a:r>
              <a:rPr lang="en-US" dirty="0" smtClean="0"/>
              <a:t>The </a:t>
            </a:r>
            <a:r>
              <a:rPr lang="en-US" dirty="0"/>
              <a:t>school shall attempt to </a:t>
            </a:r>
            <a:r>
              <a:rPr lang="en-US" dirty="0" smtClean="0"/>
              <a:t>contact the </a:t>
            </a:r>
            <a:r>
              <a:rPr lang="en-US" dirty="0"/>
              <a:t>parent using at least </a:t>
            </a:r>
            <a:r>
              <a:rPr lang="en-US" b="1" dirty="0"/>
              <a:t>two methods of </a:t>
            </a:r>
            <a:r>
              <a:rPr lang="en-US" b="1" dirty="0" smtClean="0"/>
              <a:t>contact on the day in which the emergency safety intervention occurs</a:t>
            </a:r>
            <a:r>
              <a:rPr lang="en-US" dirty="0" smtClean="0"/>
              <a:t>. The school staff should document these attempts.</a:t>
            </a:r>
          </a:p>
          <a:p>
            <a:pPr marL="742950" lvl="2" indent="-342900">
              <a:buClr>
                <a:schemeClr val="accent6"/>
              </a:buClr>
              <a:buSzPct val="95000"/>
              <a:buFont typeface="Wingdings" pitchFamily="2" charset="2"/>
              <a:buChar char="§"/>
            </a:pPr>
            <a:r>
              <a:rPr lang="en-US" dirty="0" smtClean="0"/>
              <a:t>The </a:t>
            </a:r>
            <a:r>
              <a:rPr lang="en-US" dirty="0"/>
              <a:t>same-day </a:t>
            </a:r>
            <a:r>
              <a:rPr lang="en-US" dirty="0" smtClean="0"/>
              <a:t>notification </a:t>
            </a:r>
            <a:r>
              <a:rPr lang="en-US" dirty="0"/>
              <a:t>requirement of this subsection shall be deemed satisfied if the </a:t>
            </a:r>
            <a:r>
              <a:rPr lang="en-US" dirty="0" smtClean="0"/>
              <a:t>school attempts </a:t>
            </a:r>
            <a:r>
              <a:rPr lang="en-US" dirty="0"/>
              <a:t>at least two methods of contact. </a:t>
            </a:r>
            <a:endParaRPr lang="en-US" dirty="0" smtClean="0"/>
          </a:p>
          <a:p>
            <a:pPr marL="742950" lvl="2" indent="-342900">
              <a:buClr>
                <a:schemeClr val="accent6"/>
              </a:buClr>
              <a:buSzPct val="95000"/>
              <a:buFont typeface="Wingdings" pitchFamily="2" charset="2"/>
              <a:buChar char="§"/>
            </a:pPr>
            <a:r>
              <a:rPr lang="en-US" dirty="0" smtClean="0"/>
              <a:t>A </a:t>
            </a:r>
            <a:r>
              <a:rPr lang="en-US" dirty="0"/>
              <a:t>parent may </a:t>
            </a:r>
            <a:r>
              <a:rPr lang="en-US" b="1" dirty="0"/>
              <a:t>designate a </a:t>
            </a:r>
            <a:r>
              <a:rPr lang="en-US" b="1" dirty="0" smtClean="0"/>
              <a:t>preferred </a:t>
            </a:r>
            <a:r>
              <a:rPr lang="en-US" b="1" dirty="0"/>
              <a:t>method </a:t>
            </a:r>
            <a:r>
              <a:rPr lang="en-US" dirty="0"/>
              <a:t>of contact to receive the same-day notification required </a:t>
            </a:r>
            <a:r>
              <a:rPr lang="en-US" dirty="0" smtClean="0"/>
              <a:t>by this </a:t>
            </a:r>
            <a:r>
              <a:rPr lang="en-US" dirty="0"/>
              <a:t>subsection. </a:t>
            </a:r>
            <a:endParaRPr lang="en-US" dirty="0" smtClean="0"/>
          </a:p>
          <a:p>
            <a:pPr marL="742950" lvl="2" indent="-342900">
              <a:buClr>
                <a:schemeClr val="accent6"/>
              </a:buClr>
              <a:buSzPct val="95000"/>
              <a:buFont typeface="Wingdings" pitchFamily="2" charset="2"/>
              <a:buChar char="§"/>
            </a:pPr>
            <a:r>
              <a:rPr lang="en-US" dirty="0" smtClean="0"/>
              <a:t>A </a:t>
            </a:r>
            <a:r>
              <a:rPr lang="en-US" dirty="0"/>
              <a:t>parent may </a:t>
            </a:r>
            <a:r>
              <a:rPr lang="en-US" b="1" dirty="0"/>
              <a:t>agree, in writing</a:t>
            </a:r>
            <a:r>
              <a:rPr lang="en-US" dirty="0"/>
              <a:t>, to receive only </a:t>
            </a:r>
            <a:r>
              <a:rPr lang="en-US" b="1" dirty="0"/>
              <a:t>one </a:t>
            </a:r>
            <a:r>
              <a:rPr lang="en-US" b="1" dirty="0" smtClean="0"/>
              <a:t>same-day </a:t>
            </a:r>
            <a:r>
              <a:rPr lang="en-US" b="1" dirty="0"/>
              <a:t>notification from the school for multiple incidents occurring on </a:t>
            </a:r>
            <a:r>
              <a:rPr lang="en-US" b="1" dirty="0" smtClean="0"/>
              <a:t>the same </a:t>
            </a:r>
            <a:r>
              <a:rPr lang="en-US" b="1" dirty="0"/>
              <a:t>day</a:t>
            </a:r>
            <a:r>
              <a:rPr lang="en-US" dirty="0" smtClean="0"/>
              <a:t>.</a:t>
            </a:r>
            <a:endParaRPr lang="en-US" dirty="0"/>
          </a:p>
        </p:txBody>
      </p:sp>
    </p:spTree>
    <p:extLst>
      <p:ext uri="{BB962C8B-B14F-4D97-AF65-F5344CB8AC3E}">
        <p14:creationId xmlns:p14="http://schemas.microsoft.com/office/powerpoint/2010/main" val="281006511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Required Written Documentation</a:t>
            </a:r>
            <a:endParaRPr lang="en-US" sz="3600" dirty="0"/>
          </a:p>
        </p:txBody>
      </p:sp>
      <p:sp>
        <p:nvSpPr>
          <p:cNvPr id="3" name="Content Placeholder 2"/>
          <p:cNvSpPr>
            <a:spLocks noGrp="1"/>
          </p:cNvSpPr>
          <p:nvPr>
            <p:ph idx="1"/>
          </p:nvPr>
        </p:nvSpPr>
        <p:spPr>
          <a:xfrm>
            <a:off x="381000" y="1600200"/>
            <a:ext cx="7010400" cy="5257800"/>
          </a:xfrm>
        </p:spPr>
        <p:txBody>
          <a:bodyPr>
            <a:normAutofit fontScale="62500" lnSpcReduction="20000"/>
          </a:bodyPr>
          <a:lstStyle/>
          <a:p>
            <a:pPr marL="342900" lvl="1" indent="-342900">
              <a:buClr>
                <a:schemeClr val="accent6"/>
              </a:buClr>
              <a:buSzPct val="95000"/>
              <a:buFont typeface="Wingdings" pitchFamily="2" charset="2"/>
              <a:buChar char="§"/>
            </a:pPr>
            <a:r>
              <a:rPr lang="en-US" sz="3400" b="1" dirty="0"/>
              <a:t>Written documentation of the </a:t>
            </a:r>
            <a:r>
              <a:rPr lang="en-US" sz="3400" b="1" dirty="0" smtClean="0"/>
              <a:t>incident </a:t>
            </a:r>
          </a:p>
          <a:p>
            <a:pPr marL="742950" lvl="2" indent="-342900">
              <a:buClr>
                <a:schemeClr val="accent6"/>
              </a:buClr>
              <a:buSzPct val="95000"/>
              <a:buFont typeface="Wingdings" pitchFamily="2" charset="2"/>
              <a:buChar char="§"/>
            </a:pPr>
            <a:r>
              <a:rPr lang="en-US" sz="2900" dirty="0" smtClean="0"/>
              <a:t>Written (printed or electronic) documentation shall be completed and provided to the parent no later than the school day following the day on which the emergency safety intervention was used and </a:t>
            </a:r>
            <a:r>
              <a:rPr lang="en-US" sz="2900" u="sng" dirty="0" smtClean="0"/>
              <a:t>must</a:t>
            </a:r>
            <a:r>
              <a:rPr lang="en-US" sz="2900" dirty="0" smtClean="0"/>
              <a:t> include:</a:t>
            </a:r>
          </a:p>
          <a:p>
            <a:pPr marL="1200150" lvl="3" indent="-342900">
              <a:buClr>
                <a:schemeClr val="accent6"/>
              </a:buClr>
              <a:buSzPct val="95000"/>
              <a:buFont typeface="Wingdings" pitchFamily="2" charset="2"/>
              <a:buChar char="§"/>
            </a:pPr>
            <a:r>
              <a:rPr lang="en-US" sz="2600" dirty="0" smtClean="0"/>
              <a:t>(A) The </a:t>
            </a:r>
            <a:r>
              <a:rPr lang="en-US" sz="2600" dirty="0"/>
              <a:t>events leading up to the incident; </a:t>
            </a:r>
            <a:endParaRPr lang="en-US" sz="2600" dirty="0" smtClean="0"/>
          </a:p>
          <a:p>
            <a:pPr marL="1200150" lvl="3" indent="-342900">
              <a:buClr>
                <a:schemeClr val="accent6"/>
              </a:buClr>
              <a:buSzPct val="95000"/>
              <a:buFont typeface="Wingdings" pitchFamily="2" charset="2"/>
              <a:buChar char="§"/>
            </a:pPr>
            <a:r>
              <a:rPr lang="en-US" sz="2600" dirty="0" smtClean="0"/>
              <a:t>(B) student behaviors necessitating </a:t>
            </a:r>
            <a:r>
              <a:rPr lang="en-US" sz="2600" dirty="0"/>
              <a:t>the emergency safety </a:t>
            </a:r>
            <a:r>
              <a:rPr lang="en-US" sz="2600" dirty="0" smtClean="0"/>
              <a:t>intervention</a:t>
            </a:r>
          </a:p>
          <a:p>
            <a:pPr marL="1200150" lvl="3" indent="-342900">
              <a:buClr>
                <a:schemeClr val="accent6"/>
              </a:buClr>
              <a:buSzPct val="95000"/>
              <a:buFont typeface="Wingdings" pitchFamily="2" charset="2"/>
              <a:buChar char="§"/>
            </a:pPr>
            <a:r>
              <a:rPr lang="en-US" sz="2600" dirty="0" smtClean="0"/>
              <a:t>(C) steps </a:t>
            </a:r>
            <a:r>
              <a:rPr lang="en-US" sz="2600" dirty="0"/>
              <a:t>taken </a:t>
            </a:r>
            <a:r>
              <a:rPr lang="en-US" sz="2600" dirty="0" smtClean="0"/>
              <a:t>to transition </a:t>
            </a:r>
            <a:r>
              <a:rPr lang="en-US" sz="2600" dirty="0"/>
              <a:t>the student back into the educational </a:t>
            </a:r>
            <a:r>
              <a:rPr lang="en-US" sz="2600" dirty="0" smtClean="0"/>
              <a:t>setting</a:t>
            </a:r>
          </a:p>
          <a:p>
            <a:pPr marL="1200150" lvl="3" indent="-342900">
              <a:buClr>
                <a:schemeClr val="accent6"/>
              </a:buClr>
              <a:buSzPct val="95000"/>
              <a:buFont typeface="Wingdings" pitchFamily="2" charset="2"/>
              <a:buChar char="§"/>
            </a:pPr>
            <a:r>
              <a:rPr lang="en-US" sz="2600" dirty="0" smtClean="0"/>
              <a:t>(D) the </a:t>
            </a:r>
            <a:r>
              <a:rPr lang="en-US" sz="2600" dirty="0"/>
              <a:t>date </a:t>
            </a:r>
            <a:r>
              <a:rPr lang="en-US" sz="2600" dirty="0" smtClean="0"/>
              <a:t>and time </a:t>
            </a:r>
            <a:r>
              <a:rPr lang="en-US" sz="2600" dirty="0"/>
              <a:t>the incident occurred, the type of emergency safety intervention used</a:t>
            </a:r>
            <a:r>
              <a:rPr lang="en-US" sz="2600" dirty="0" smtClean="0"/>
              <a:t>, the </a:t>
            </a:r>
            <a:r>
              <a:rPr lang="en-US" sz="2600" dirty="0"/>
              <a:t>duration of the emergency safety intervention and the school </a:t>
            </a:r>
            <a:r>
              <a:rPr lang="en-US" sz="2600" dirty="0" smtClean="0"/>
              <a:t>personnel who </a:t>
            </a:r>
            <a:r>
              <a:rPr lang="en-US" sz="2600" dirty="0"/>
              <a:t>used or supervised the emergency safety </a:t>
            </a:r>
            <a:r>
              <a:rPr lang="en-US" sz="2600" dirty="0" smtClean="0"/>
              <a:t>intervention</a:t>
            </a:r>
          </a:p>
          <a:p>
            <a:pPr marL="1200150" lvl="3" indent="-342900">
              <a:buClr>
                <a:schemeClr val="accent6"/>
              </a:buClr>
              <a:buSzPct val="95000"/>
              <a:buFont typeface="Wingdings" pitchFamily="2" charset="2"/>
              <a:buChar char="§"/>
            </a:pPr>
            <a:r>
              <a:rPr lang="en-US" sz="2600" dirty="0" smtClean="0"/>
              <a:t>(E) space </a:t>
            </a:r>
            <a:r>
              <a:rPr lang="en-US" sz="2600" dirty="0"/>
              <a:t>or an additional form for parents to provide feedback or comments to </a:t>
            </a:r>
            <a:r>
              <a:rPr lang="en-US" sz="2600" dirty="0" smtClean="0"/>
              <a:t>the school </a:t>
            </a:r>
            <a:r>
              <a:rPr lang="en-US" sz="2600" dirty="0"/>
              <a:t>regarding the </a:t>
            </a:r>
            <a:r>
              <a:rPr lang="en-US" sz="2600" dirty="0" smtClean="0"/>
              <a:t>incident</a:t>
            </a:r>
          </a:p>
          <a:p>
            <a:pPr marL="1200150" lvl="3" indent="-342900">
              <a:buClr>
                <a:schemeClr val="accent6"/>
              </a:buClr>
              <a:buSzPct val="95000"/>
              <a:buFont typeface="Wingdings" pitchFamily="2" charset="2"/>
              <a:buChar char="§"/>
            </a:pPr>
            <a:r>
              <a:rPr lang="en-US" sz="2600" dirty="0" smtClean="0"/>
              <a:t>(F) a </a:t>
            </a:r>
            <a:r>
              <a:rPr lang="en-US" sz="2600" dirty="0"/>
              <a:t>statement that invites and </a:t>
            </a:r>
            <a:r>
              <a:rPr lang="en-US" sz="2600" dirty="0" smtClean="0"/>
              <a:t>strongly encourages </a:t>
            </a:r>
            <a:r>
              <a:rPr lang="en-US" sz="2600" dirty="0"/>
              <a:t>parents to schedule a meeting to discuss the incident and </a:t>
            </a:r>
            <a:r>
              <a:rPr lang="en-US" sz="2600" dirty="0" smtClean="0"/>
              <a:t>how to </a:t>
            </a:r>
            <a:r>
              <a:rPr lang="en-US" sz="2600" dirty="0"/>
              <a:t>prevent future use of emergency safety </a:t>
            </a:r>
            <a:r>
              <a:rPr lang="en-US" sz="2600" dirty="0" smtClean="0"/>
              <a:t>interventions</a:t>
            </a:r>
          </a:p>
          <a:p>
            <a:pPr marL="1200150" lvl="3" indent="-342900">
              <a:buClr>
                <a:schemeClr val="accent6"/>
              </a:buClr>
              <a:buSzPct val="95000"/>
              <a:buFont typeface="Wingdings" pitchFamily="2" charset="2"/>
              <a:buChar char="§"/>
            </a:pPr>
            <a:r>
              <a:rPr lang="en-US" sz="2600" dirty="0" smtClean="0"/>
              <a:t>(G) School email and </a:t>
            </a:r>
            <a:r>
              <a:rPr lang="en-US" sz="2600" dirty="0"/>
              <a:t>phone </a:t>
            </a:r>
            <a:r>
              <a:rPr lang="en-US" sz="2600" dirty="0" smtClean="0"/>
              <a:t>contact </a:t>
            </a:r>
            <a:r>
              <a:rPr lang="en-US" sz="2600" dirty="0"/>
              <a:t>for the parent </a:t>
            </a:r>
            <a:r>
              <a:rPr lang="en-US" sz="2600" dirty="0" smtClean="0"/>
              <a:t>to         schedule the </a:t>
            </a:r>
            <a:r>
              <a:rPr lang="en-US" sz="2600" dirty="0"/>
              <a:t>emergency safety intervention </a:t>
            </a:r>
            <a:r>
              <a:rPr lang="en-US" sz="2600" dirty="0" smtClean="0"/>
              <a:t>meeting </a:t>
            </a:r>
          </a:p>
          <a:p>
            <a:pPr marL="857250" lvl="3" indent="0">
              <a:buClr>
                <a:schemeClr val="accent6"/>
              </a:buClr>
              <a:buSzPct val="95000"/>
              <a:buNone/>
            </a:pPr>
            <a:r>
              <a:rPr lang="en-US" sz="2600" dirty="0"/>
              <a:t> </a:t>
            </a:r>
            <a:r>
              <a:rPr lang="en-US" sz="2600" dirty="0" smtClean="0"/>
              <a:t>      K.S.A. 2016 Supp. 72-89d04 (a)(1)</a:t>
            </a:r>
          </a:p>
        </p:txBody>
      </p:sp>
    </p:spTree>
    <p:extLst>
      <p:ext uri="{BB962C8B-B14F-4D97-AF65-F5344CB8AC3E}">
        <p14:creationId xmlns:p14="http://schemas.microsoft.com/office/powerpoint/2010/main" val="247561614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Required Parent Documentation</a:t>
            </a:r>
            <a:endParaRPr lang="en-US" sz="3600" dirty="0"/>
          </a:p>
        </p:txBody>
      </p:sp>
      <p:sp>
        <p:nvSpPr>
          <p:cNvPr id="3" name="Content Placeholder 2"/>
          <p:cNvSpPr>
            <a:spLocks noGrp="1"/>
          </p:cNvSpPr>
          <p:nvPr>
            <p:ph idx="1"/>
          </p:nvPr>
        </p:nvSpPr>
        <p:spPr/>
        <p:txBody>
          <a:bodyPr>
            <a:normAutofit/>
          </a:bodyPr>
          <a:lstStyle/>
          <a:p>
            <a:pPr marL="342900" lvl="1" indent="-342900">
              <a:buClr>
                <a:schemeClr val="accent6"/>
              </a:buClr>
              <a:buSzPct val="95000"/>
              <a:buFont typeface="Wingdings" pitchFamily="2" charset="2"/>
              <a:buChar char="§"/>
            </a:pPr>
            <a:r>
              <a:rPr lang="en-US" dirty="0" smtClean="0"/>
              <a:t>The required parent information includes a </a:t>
            </a:r>
            <a:r>
              <a:rPr lang="en-US" dirty="0"/>
              <a:t>copy of </a:t>
            </a:r>
            <a:r>
              <a:rPr lang="en-US" dirty="0" smtClean="0"/>
              <a:t>the standards </a:t>
            </a:r>
            <a:r>
              <a:rPr lang="en-US" dirty="0"/>
              <a:t>of when emergency safety </a:t>
            </a:r>
            <a:r>
              <a:rPr lang="en-US" dirty="0" smtClean="0"/>
              <a:t>interventions </a:t>
            </a:r>
            <a:r>
              <a:rPr lang="en-US" dirty="0"/>
              <a:t>can be </a:t>
            </a:r>
            <a:r>
              <a:rPr lang="en-US" dirty="0" smtClean="0"/>
              <a:t>used, a flyer </a:t>
            </a:r>
            <a:r>
              <a:rPr lang="en-US" dirty="0"/>
              <a:t>on the parent’s </a:t>
            </a:r>
            <a:r>
              <a:rPr lang="en-US" dirty="0" smtClean="0"/>
              <a:t>rights, information </a:t>
            </a:r>
            <a:r>
              <a:rPr lang="en-US" dirty="0"/>
              <a:t>on the parent’s right </a:t>
            </a:r>
            <a:r>
              <a:rPr lang="en-US" dirty="0" smtClean="0"/>
              <a:t>to file </a:t>
            </a:r>
            <a:r>
              <a:rPr lang="en-US" dirty="0"/>
              <a:t>a complaint through the local dispute resolution process and the </a:t>
            </a:r>
            <a:r>
              <a:rPr lang="en-US" dirty="0" smtClean="0"/>
              <a:t>administrative review </a:t>
            </a:r>
            <a:r>
              <a:rPr lang="en-US" dirty="0"/>
              <a:t>process </a:t>
            </a:r>
            <a:r>
              <a:rPr lang="en-US" dirty="0" smtClean="0"/>
              <a:t>by </a:t>
            </a:r>
            <a:r>
              <a:rPr lang="en-US" dirty="0"/>
              <a:t>the state board of </a:t>
            </a:r>
            <a:r>
              <a:rPr lang="en-US" dirty="0" smtClean="0"/>
              <a:t>education, and information that </a:t>
            </a:r>
            <a:r>
              <a:rPr lang="en-US" dirty="0"/>
              <a:t>will assist the parent in navigating </a:t>
            </a:r>
            <a:r>
              <a:rPr lang="en-US" dirty="0" smtClean="0"/>
              <a:t>these processes, including contact </a:t>
            </a:r>
            <a:r>
              <a:rPr lang="en-US" dirty="0"/>
              <a:t>information for Families Together and the Disability Rights Center of Kansas</a:t>
            </a:r>
            <a:r>
              <a:rPr lang="en-US" dirty="0" smtClean="0"/>
              <a:t>. K.S.A. 2016 Supp. 72-89d04(a)(2)</a:t>
            </a:r>
          </a:p>
          <a:p>
            <a:pPr marL="342900" lvl="1" indent="-342900">
              <a:buClr>
                <a:schemeClr val="accent6"/>
              </a:buClr>
              <a:buSzPct val="95000"/>
              <a:buFont typeface="Wingdings" pitchFamily="2" charset="2"/>
              <a:buChar char="§"/>
            </a:pPr>
            <a:r>
              <a:rPr lang="en-US" dirty="0" smtClean="0"/>
              <a:t>Upon the first incident, the required parent information must be provided in printed form, </a:t>
            </a:r>
            <a:r>
              <a:rPr lang="en-US" b="1" dirty="0" smtClean="0"/>
              <a:t>or, upon parent’s written request, by email</a:t>
            </a:r>
            <a:r>
              <a:rPr lang="en-US" dirty="0" smtClean="0"/>
              <a:t>.</a:t>
            </a:r>
          </a:p>
          <a:p>
            <a:pPr marL="342900" lvl="1" indent="-342900">
              <a:buClr>
                <a:schemeClr val="accent6"/>
              </a:buClr>
              <a:buSzPct val="95000"/>
              <a:buFont typeface="Wingdings" pitchFamily="2" charset="2"/>
              <a:buChar char="§"/>
            </a:pPr>
            <a:r>
              <a:rPr lang="en-US" dirty="0" smtClean="0"/>
              <a:t>For subsequent incidents, schools must provide this information to parents with a </a:t>
            </a:r>
            <a:r>
              <a:rPr lang="en-US" b="1" dirty="0" smtClean="0"/>
              <a:t>full and direct website </a:t>
            </a:r>
            <a:r>
              <a:rPr lang="en-US" dirty="0" smtClean="0"/>
              <a:t>with the information.</a:t>
            </a:r>
          </a:p>
          <a:p>
            <a:endParaRPr lang="en-US" dirty="0"/>
          </a:p>
        </p:txBody>
      </p:sp>
    </p:spTree>
    <p:extLst>
      <p:ext uri="{BB962C8B-B14F-4D97-AF65-F5344CB8AC3E}">
        <p14:creationId xmlns:p14="http://schemas.microsoft.com/office/powerpoint/2010/main" val="85049539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KSDE Template">
      <a:dk1>
        <a:srgbClr val="2F2B20"/>
      </a:dk1>
      <a:lt1>
        <a:srgbClr val="FFFFFF"/>
      </a:lt1>
      <a:dk2>
        <a:srgbClr val="0081C4"/>
      </a:dk2>
      <a:lt2>
        <a:srgbClr val="FFE098"/>
      </a:lt2>
      <a:accent1>
        <a:srgbClr val="FFAE37"/>
      </a:accent1>
      <a:accent2>
        <a:srgbClr val="75D1FF"/>
      </a:accent2>
      <a:accent3>
        <a:srgbClr val="FFE098"/>
      </a:accent3>
      <a:accent4>
        <a:srgbClr val="FFD08B"/>
      </a:accent4>
      <a:accent5>
        <a:srgbClr val="C89F5D"/>
      </a:accent5>
      <a:accent6>
        <a:srgbClr val="B1A089"/>
      </a:accent6>
      <a:hlink>
        <a:srgbClr val="0081C4"/>
      </a:hlink>
      <a:folHlink>
        <a:srgbClr val="004568"/>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9505</TotalTime>
  <Words>1936</Words>
  <Application>Microsoft Macintosh PowerPoint</Application>
  <PresentationFormat>On-screen Show (4:3)</PresentationFormat>
  <Paragraphs>164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Decatur</vt:lpstr>
      <vt:lpstr>    Overview of Emergency Safety Intervention Law </vt:lpstr>
      <vt:lpstr>Emergency Safety Intervention Definitions</vt:lpstr>
      <vt:lpstr>When May an Emergency Safety Intervention be Used?</vt:lpstr>
      <vt:lpstr>Requirements for the Use of Seclusion</vt:lpstr>
      <vt:lpstr>Prohibited Types of Restraint</vt:lpstr>
      <vt:lpstr>Presence of a Medical Condition</vt:lpstr>
      <vt:lpstr>Required Parent Notification</vt:lpstr>
      <vt:lpstr>Required Written Documentation</vt:lpstr>
      <vt:lpstr>Required Parent Documentation</vt:lpstr>
      <vt:lpstr>Parent Meeting</vt:lpstr>
      <vt:lpstr>Timing for a Parent Meeting</vt:lpstr>
      <vt:lpstr>LEO or SRO Parent Notification</vt:lpstr>
      <vt:lpstr>Local Dispute Resolution</vt:lpstr>
      <vt:lpstr>A Focus on Prevention</vt:lpstr>
      <vt:lpstr>A Focus on Prevention</vt:lpstr>
      <vt:lpstr>Where Do I Go For Resources?</vt:lpstr>
      <vt:lpstr>District Forms and Policies</vt:lpstr>
      <vt:lpstr>District Forms &amp; Policies</vt:lpstr>
      <vt:lpstr>State-Wide Contact Information</vt:lpstr>
    </vt:vector>
  </TitlesOfParts>
  <Company>Ks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KSDE Template 3</dc:title>
  <dc:creator>cfranklin</dc:creator>
  <cp:lastModifiedBy>Jessica Crager</cp:lastModifiedBy>
  <cp:revision>257</cp:revision>
  <cp:lastPrinted>2016-06-22T15:24:31Z</cp:lastPrinted>
  <dcterms:created xsi:type="dcterms:W3CDTF">2011-01-03T14:53:16Z</dcterms:created>
  <dcterms:modified xsi:type="dcterms:W3CDTF">2018-07-30T17:02:05Z</dcterms:modified>
</cp:coreProperties>
</file>