
<file path=[Content_Types].xml><?xml version="1.0" encoding="utf-8"?>
<Types xmlns="http://schemas.openxmlformats.org/package/2006/content-types">
  <Default Extension="emf" ContentType="image/x-emf"/>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14"/>
  </p:notesMasterIdLst>
  <p:sldIdLst>
    <p:sldId id="256" r:id="rId2"/>
    <p:sldId id="257" r:id="rId3"/>
    <p:sldId id="258" r:id="rId4"/>
    <p:sldId id="259" r:id="rId5"/>
    <p:sldId id="260" r:id="rId6"/>
    <p:sldId id="261" r:id="rId7"/>
    <p:sldId id="263" r:id="rId8"/>
    <p:sldId id="264" r:id="rId9"/>
    <p:sldId id="266" r:id="rId10"/>
    <p:sldId id="268" r:id="rId11"/>
    <p:sldId id="267" r:id="rId12"/>
    <p:sldId id="265" r:id="rId1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818"/>
    <p:restoredTop sz="95890"/>
  </p:normalViewPr>
  <p:slideViewPr>
    <p:cSldViewPr snapToGrid="0" snapToObjects="1">
      <p:cViewPr varScale="1">
        <p:scale>
          <a:sx n="98" d="100"/>
          <a:sy n="98" d="100"/>
        </p:scale>
        <p:origin x="120" y="86"/>
      </p:cViewPr>
      <p:guideLst/>
    </p:cSldViewPr>
  </p:slideViewPr>
  <p:outlineViewPr>
    <p:cViewPr>
      <p:scale>
        <a:sx n="33" d="100"/>
        <a:sy n="33" d="100"/>
      </p:scale>
      <p:origin x="0" y="-12208"/>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AFFD4DF-A00D-D540-8C5A-E57C5D3D6363}" type="datetimeFigureOut">
              <a:rPr lang="en-US" smtClean="0"/>
              <a:t>6/9/2020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8BDA3D1-1591-DE4D-9EAC-07F6B834CF9D}" type="slidenum">
              <a:rPr lang="en-US" smtClean="0"/>
              <a:t>‹#›</a:t>
            </a:fld>
            <a:endParaRPr lang="en-US"/>
          </a:p>
        </p:txBody>
      </p:sp>
    </p:spTree>
    <p:extLst>
      <p:ext uri="{BB962C8B-B14F-4D97-AF65-F5344CB8AC3E}">
        <p14:creationId xmlns:p14="http://schemas.microsoft.com/office/powerpoint/2010/main" val="24157640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8BDA3D1-1591-DE4D-9EAC-07F6B834CF9D}" type="slidenum">
              <a:rPr lang="en-US" smtClean="0"/>
              <a:t>8</a:t>
            </a:fld>
            <a:endParaRPr lang="en-US"/>
          </a:p>
        </p:txBody>
      </p:sp>
    </p:spTree>
    <p:extLst>
      <p:ext uri="{BB962C8B-B14F-4D97-AF65-F5344CB8AC3E}">
        <p14:creationId xmlns:p14="http://schemas.microsoft.com/office/powerpoint/2010/main" val="38452103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en-US"/>
              <a:t>Click to edit Master title style</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6/9/2020</a:t>
            </a:fld>
            <a:endParaRPr lang="en-US" dirty="0"/>
          </a:p>
        </p:txBody>
      </p:sp>
      <p:sp>
        <p:nvSpPr>
          <p:cNvPr id="5" name="Footer Placeholder 4"/>
          <p:cNvSpPr>
            <a:spLocks noGrp="1"/>
          </p:cNvSpPr>
          <p:nvPr>
            <p:ph type="ftr" sz="quarter" idx="11"/>
          </p:nvPr>
        </p:nvSpPr>
        <p:spPr>
          <a:xfrm>
            <a:off x="2416500" y="329307"/>
            <a:ext cx="4973915" cy="309201"/>
          </a:xfrm>
        </p:spPr>
        <p:txBody>
          <a:bodyPr/>
          <a:lstStyle/>
          <a:p>
            <a:endParaRPr lang="en-US" dirty="0"/>
          </a:p>
        </p:txBody>
      </p:sp>
      <p:sp>
        <p:nvSpPr>
          <p:cNvPr id="6" name="Slide Number Placeholder 5"/>
          <p:cNvSpPr>
            <a:spLocks noGrp="1"/>
          </p:cNvSpPr>
          <p:nvPr>
            <p:ph type="sldNum" sz="quarter" idx="12"/>
          </p:nvPr>
        </p:nvSpPr>
        <p:spPr>
          <a:xfrm>
            <a:off x="1437664" y="798973"/>
            <a:ext cx="811019" cy="503578"/>
          </a:xfrm>
        </p:spPr>
        <p:txBody>
          <a:bodyPr/>
          <a:lstStyle/>
          <a:p>
            <a:fld id="{6D22F896-40B5-4ADD-8801-0D06FADFA095}" type="slidenum">
              <a:rPr lang="en-US" dirty="0"/>
              <a:t>‹#›</a:t>
            </a:fld>
            <a:endParaRPr lang="en-US" dirty="0"/>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6/9/2020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6/9/2020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6/9/2020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en-US"/>
              <a:t>Click to edit Master title style</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t>6/9/2020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6/9/2020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447191" y="2824269"/>
            <a:ext cx="4645152" cy="264445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412362" y="2821491"/>
            <a:ext cx="4645152" cy="263737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6/9/2020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6/9/2020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6/9/2020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6/9/2020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48A87A34-81AB-432B-8DAE-1953F412C126}" type="datetimeFigureOut">
              <a:rPr lang="en-US" dirty="0"/>
              <a:pPr/>
              <a:t>6/9/2020</a:t>
            </a:fld>
            <a:endParaRPr lang="en-US" dirty="0"/>
          </a:p>
        </p:txBody>
      </p:sp>
      <p:sp>
        <p:nvSpPr>
          <p:cNvPr id="6" name="Footer Placeholder 5"/>
          <p:cNvSpPr>
            <a:spLocks noGrp="1"/>
          </p:cNvSpPr>
          <p:nvPr>
            <p:ph type="ftr" sz="quarter" idx="11"/>
          </p:nvPr>
        </p:nvSpPr>
        <p:spPr>
          <a:xfrm>
            <a:off x="1447382" y="318640"/>
            <a:ext cx="5541004" cy="320931"/>
          </a:xfrm>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48A87A34-81AB-432B-8DAE-1953F412C126}" type="datetimeFigureOut">
              <a:rPr lang="en-US" dirty="0"/>
              <a:pPr/>
              <a:t>6/9/2020</a:t>
            </a:fld>
            <a:endParaRPr lang="en-US" dirty="0"/>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6D22F896-40B5-4ADD-8801-0D06FADFA095}" type="slidenum">
              <a:rPr lang="en-US" dirty="0"/>
              <a:pPr/>
              <a:t>‹#›</a:t>
            </a:fld>
            <a:endParaRPr lang="en-US" dirty="0"/>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hyperlink" Target="https://youtu.be/wLuYDv65_to"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hyperlink" Target="https://youtu.be/d914EnpU4Fo"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2.png"/><Relationship Id="rId4" Type="http://schemas.openxmlformats.org/officeDocument/2006/relationships/image" Target="../media/image3.emf"/></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2.png"/><Relationship Id="rId4" Type="http://schemas.openxmlformats.org/officeDocument/2006/relationships/hyperlink" Target="https://youtu.be/of73FN086E8"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631A8A-BEE3-4C43-901D-8F4F96543F46}"/>
              </a:ext>
            </a:extLst>
          </p:cNvPr>
          <p:cNvSpPr>
            <a:spLocks noGrp="1"/>
          </p:cNvSpPr>
          <p:nvPr>
            <p:ph type="ctrTitle"/>
          </p:nvPr>
        </p:nvSpPr>
        <p:spPr/>
        <p:txBody>
          <a:bodyPr>
            <a:normAutofit fontScale="90000"/>
          </a:bodyPr>
          <a:lstStyle/>
          <a:p>
            <a:br>
              <a:rPr lang="en-US" dirty="0"/>
            </a:br>
            <a:br>
              <a:rPr lang="en-US" dirty="0"/>
            </a:br>
            <a:r>
              <a:rPr lang="en-US" sz="6000" dirty="0"/>
              <a:t>Extended School year   </a:t>
            </a:r>
            <a:br>
              <a:rPr lang="en-US" sz="6000" dirty="0"/>
            </a:br>
            <a:r>
              <a:rPr lang="en-US" sz="6000" dirty="0"/>
              <a:t>                2019-20</a:t>
            </a:r>
            <a:br>
              <a:rPr lang="en-US" sz="6000" dirty="0"/>
            </a:br>
            <a:endParaRPr lang="en-US" sz="6000" dirty="0"/>
          </a:p>
        </p:txBody>
      </p:sp>
      <p:sp>
        <p:nvSpPr>
          <p:cNvPr id="3" name="Subtitle 2">
            <a:extLst>
              <a:ext uri="{FF2B5EF4-FFF2-40B4-BE49-F238E27FC236}">
                <a16:creationId xmlns:a16="http://schemas.microsoft.com/office/drawing/2014/main" id="{E8FFC3E9-B840-234A-9906-7D83DB93C2BB}"/>
              </a:ext>
            </a:extLst>
          </p:cNvPr>
          <p:cNvSpPr>
            <a:spLocks noGrp="1"/>
          </p:cNvSpPr>
          <p:nvPr>
            <p:ph type="subTitle" idx="1"/>
          </p:nvPr>
        </p:nvSpPr>
        <p:spPr/>
        <p:txBody>
          <a:bodyPr/>
          <a:lstStyle/>
          <a:p>
            <a:r>
              <a:rPr lang="en-US" dirty="0"/>
              <a:t>                  </a:t>
            </a:r>
            <a:r>
              <a:rPr lang="en-US" sz="2400" dirty="0"/>
              <a:t>Covid-19 Staff health assessment training</a:t>
            </a:r>
          </a:p>
        </p:txBody>
      </p:sp>
    </p:spTree>
    <p:extLst>
      <p:ext uri="{BB962C8B-B14F-4D97-AF65-F5344CB8AC3E}">
        <p14:creationId xmlns:p14="http://schemas.microsoft.com/office/powerpoint/2010/main" val="8025995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146441-E23D-CB42-93BC-8476F8EDAE8D}"/>
              </a:ext>
            </a:extLst>
          </p:cNvPr>
          <p:cNvSpPr>
            <a:spLocks noGrp="1"/>
          </p:cNvSpPr>
          <p:nvPr>
            <p:ph type="title"/>
          </p:nvPr>
        </p:nvSpPr>
        <p:spPr/>
        <p:txBody>
          <a:bodyPr/>
          <a:lstStyle/>
          <a:p>
            <a:r>
              <a:rPr lang="en-US" dirty="0"/>
              <a:t>How to properly remove PPE</a:t>
            </a:r>
          </a:p>
        </p:txBody>
      </p:sp>
      <p:sp>
        <p:nvSpPr>
          <p:cNvPr id="3" name="Content Placeholder 2">
            <a:extLst>
              <a:ext uri="{FF2B5EF4-FFF2-40B4-BE49-F238E27FC236}">
                <a16:creationId xmlns:a16="http://schemas.microsoft.com/office/drawing/2014/main" id="{B5E777EF-9A8D-B942-944C-D83AB9AD0E2E}"/>
              </a:ext>
            </a:extLst>
          </p:cNvPr>
          <p:cNvSpPr>
            <a:spLocks noGrp="1"/>
          </p:cNvSpPr>
          <p:nvPr>
            <p:ph idx="1"/>
          </p:nvPr>
        </p:nvSpPr>
        <p:spPr/>
        <p:txBody>
          <a:bodyPr/>
          <a:lstStyle/>
          <a:p>
            <a:r>
              <a:rPr lang="en-US" dirty="0">
                <a:hlinkClick r:id="rId2"/>
              </a:rPr>
              <a:t>https://youtu.be/wLuYDv65_to</a:t>
            </a:r>
            <a:endParaRPr lang="en-US" dirty="0"/>
          </a:p>
          <a:p>
            <a:pPr marL="0" indent="0">
              <a:buNone/>
            </a:pPr>
            <a:endParaRPr lang="en-US" dirty="0"/>
          </a:p>
        </p:txBody>
      </p:sp>
    </p:spTree>
    <p:extLst>
      <p:ext uri="{BB962C8B-B14F-4D97-AF65-F5344CB8AC3E}">
        <p14:creationId xmlns:p14="http://schemas.microsoft.com/office/powerpoint/2010/main" val="9411793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0D3600-ED69-1C46-BF78-4FF0D4B70B2E}"/>
              </a:ext>
            </a:extLst>
          </p:cNvPr>
          <p:cNvSpPr>
            <a:spLocks noGrp="1"/>
          </p:cNvSpPr>
          <p:nvPr>
            <p:ph type="title"/>
          </p:nvPr>
        </p:nvSpPr>
        <p:spPr/>
        <p:txBody>
          <a:bodyPr/>
          <a:lstStyle/>
          <a:p>
            <a:pPr algn="ctr"/>
            <a:r>
              <a:rPr lang="en-US" dirty="0"/>
              <a:t>Proper handwashing</a:t>
            </a:r>
          </a:p>
        </p:txBody>
      </p:sp>
      <p:sp>
        <p:nvSpPr>
          <p:cNvPr id="3" name="Content Placeholder 2">
            <a:extLst>
              <a:ext uri="{FF2B5EF4-FFF2-40B4-BE49-F238E27FC236}">
                <a16:creationId xmlns:a16="http://schemas.microsoft.com/office/drawing/2014/main" id="{F01844CC-7279-A840-BE32-3AA1A3300758}"/>
              </a:ext>
            </a:extLst>
          </p:cNvPr>
          <p:cNvSpPr>
            <a:spLocks noGrp="1"/>
          </p:cNvSpPr>
          <p:nvPr>
            <p:ph idx="1"/>
          </p:nvPr>
        </p:nvSpPr>
        <p:spPr/>
        <p:txBody>
          <a:bodyPr/>
          <a:lstStyle/>
          <a:p>
            <a:r>
              <a:rPr lang="en-US" dirty="0">
                <a:hlinkClick r:id="rId2"/>
              </a:rPr>
              <a:t>https://youtu.be/d914EnpU4Fo</a:t>
            </a:r>
            <a:endParaRPr lang="en-US" dirty="0"/>
          </a:p>
          <a:p>
            <a:endParaRPr lang="en-US" dirty="0"/>
          </a:p>
          <a:p>
            <a:endParaRPr lang="en-US" dirty="0"/>
          </a:p>
        </p:txBody>
      </p:sp>
    </p:spTree>
    <p:extLst>
      <p:ext uri="{BB962C8B-B14F-4D97-AF65-F5344CB8AC3E}">
        <p14:creationId xmlns:p14="http://schemas.microsoft.com/office/powerpoint/2010/main" val="35980432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EA962D-B71C-9741-9504-DF8FB952D4DE}"/>
              </a:ext>
            </a:extLst>
          </p:cNvPr>
          <p:cNvSpPr>
            <a:spLocks noGrp="1"/>
          </p:cNvSpPr>
          <p:nvPr>
            <p:ph type="title"/>
          </p:nvPr>
        </p:nvSpPr>
        <p:spPr/>
        <p:txBody>
          <a:bodyPr/>
          <a:lstStyle/>
          <a:p>
            <a:pPr algn="ctr"/>
            <a:r>
              <a:rPr lang="en-US" dirty="0"/>
              <a:t>Frequently Asked Questions</a:t>
            </a:r>
          </a:p>
        </p:txBody>
      </p:sp>
      <p:sp>
        <p:nvSpPr>
          <p:cNvPr id="3" name="Content Placeholder 2">
            <a:extLst>
              <a:ext uri="{FF2B5EF4-FFF2-40B4-BE49-F238E27FC236}">
                <a16:creationId xmlns:a16="http://schemas.microsoft.com/office/drawing/2014/main" id="{64ECCE21-8594-ED4E-B9EE-00ED1952D869}"/>
              </a:ext>
            </a:extLst>
          </p:cNvPr>
          <p:cNvSpPr>
            <a:spLocks noGrp="1"/>
          </p:cNvSpPr>
          <p:nvPr>
            <p:ph idx="1"/>
          </p:nvPr>
        </p:nvSpPr>
        <p:spPr/>
        <p:txBody>
          <a:bodyPr>
            <a:normAutofit fontScale="92500" lnSpcReduction="20000"/>
          </a:bodyPr>
          <a:lstStyle/>
          <a:p>
            <a:r>
              <a:rPr lang="en-US" dirty="0"/>
              <a:t>What if a student/staff develops symptoms while at school?</a:t>
            </a:r>
          </a:p>
          <a:p>
            <a:pPr lvl="1"/>
            <a:r>
              <a:rPr lang="en-US" dirty="0"/>
              <a:t>Parents will be notified to pick up child</a:t>
            </a:r>
          </a:p>
          <a:p>
            <a:r>
              <a:rPr lang="en-US" dirty="0"/>
              <a:t>What happens if parents aren’t home/answering the phone?</a:t>
            </a:r>
          </a:p>
          <a:p>
            <a:pPr lvl="1"/>
            <a:r>
              <a:rPr lang="en-US" dirty="0"/>
              <a:t>Contact school nurse or lead teacher for guidance</a:t>
            </a:r>
          </a:p>
          <a:p>
            <a:r>
              <a:rPr lang="en-US" dirty="0"/>
              <a:t>What if a student/staff tests positive for COVID 19?</a:t>
            </a:r>
          </a:p>
          <a:p>
            <a:pPr lvl="1"/>
            <a:r>
              <a:rPr lang="en-US" dirty="0"/>
              <a:t>Local health department will provide guidance</a:t>
            </a:r>
          </a:p>
          <a:p>
            <a:pPr lvl="1"/>
            <a:r>
              <a:rPr lang="en-US" dirty="0"/>
              <a:t>Return with doctor’s note </a:t>
            </a:r>
          </a:p>
          <a:p>
            <a:r>
              <a:rPr lang="en-US" dirty="0"/>
              <a:t>How are we going to be able to properly maintain social distancing? </a:t>
            </a:r>
          </a:p>
          <a:p>
            <a:pPr lvl="1"/>
            <a:r>
              <a:rPr lang="en-US" dirty="0"/>
              <a:t>DO YOUR BEST!</a:t>
            </a:r>
          </a:p>
          <a:p>
            <a:endParaRPr lang="en-US" dirty="0"/>
          </a:p>
          <a:p>
            <a:endParaRPr lang="en-US" dirty="0"/>
          </a:p>
          <a:p>
            <a:pPr marL="0" indent="0">
              <a:buNone/>
            </a:pPr>
            <a:endParaRPr lang="en-US" dirty="0"/>
          </a:p>
          <a:p>
            <a:endParaRPr lang="en-US" dirty="0"/>
          </a:p>
          <a:p>
            <a:endParaRPr lang="en-US" dirty="0"/>
          </a:p>
        </p:txBody>
      </p:sp>
      <p:pic>
        <p:nvPicPr>
          <p:cNvPr id="4" name="Picture 3">
            <a:extLst>
              <a:ext uri="{FF2B5EF4-FFF2-40B4-BE49-F238E27FC236}">
                <a16:creationId xmlns:a16="http://schemas.microsoft.com/office/drawing/2014/main" id="{77B360CF-62C3-C843-B82E-4369EB6E1705}"/>
              </a:ext>
            </a:extLst>
          </p:cNvPr>
          <p:cNvPicPr>
            <a:picLocks noChangeAspect="1"/>
          </p:cNvPicPr>
          <p:nvPr/>
        </p:nvPicPr>
        <p:blipFill>
          <a:blip r:embed="rId4"/>
          <a:stretch>
            <a:fillRect/>
          </a:stretch>
        </p:blipFill>
        <p:spPr>
          <a:xfrm>
            <a:off x="0" y="0"/>
            <a:ext cx="12192000" cy="6858000"/>
          </a:xfrm>
          <a:prstGeom prst="rect">
            <a:avLst/>
          </a:prstGeom>
        </p:spPr>
      </p:pic>
      <p:pic>
        <p:nvPicPr>
          <p:cNvPr id="6" name="FAQ" descr="FAQ">
            <a:hlinkClick r:id="" action="ppaction://media"/>
            <a:extLst>
              <a:ext uri="{FF2B5EF4-FFF2-40B4-BE49-F238E27FC236}">
                <a16:creationId xmlns:a16="http://schemas.microsoft.com/office/drawing/2014/main" id="{34E9C6B0-BBA8-4D40-9173-000E2C4C0A2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278888" y="624077"/>
            <a:ext cx="812800" cy="812800"/>
          </a:xfrm>
          <a:prstGeom prst="rect">
            <a:avLst/>
          </a:prstGeom>
        </p:spPr>
      </p:pic>
    </p:spTree>
    <p:extLst>
      <p:ext uri="{BB962C8B-B14F-4D97-AF65-F5344CB8AC3E}">
        <p14:creationId xmlns:p14="http://schemas.microsoft.com/office/powerpoint/2010/main" val="3866920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642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74F354-F2E0-C24B-99BC-541B30A1D3C7}"/>
              </a:ext>
            </a:extLst>
          </p:cNvPr>
          <p:cNvSpPr>
            <a:spLocks noGrp="1"/>
          </p:cNvSpPr>
          <p:nvPr>
            <p:ph type="title"/>
          </p:nvPr>
        </p:nvSpPr>
        <p:spPr/>
        <p:txBody>
          <a:bodyPr/>
          <a:lstStyle/>
          <a:p>
            <a:pPr algn="ctr"/>
            <a:r>
              <a:rPr lang="en-US" dirty="0"/>
              <a:t>What is COVID 19?</a:t>
            </a:r>
          </a:p>
        </p:txBody>
      </p:sp>
      <p:sp>
        <p:nvSpPr>
          <p:cNvPr id="3" name="Content Placeholder 2">
            <a:extLst>
              <a:ext uri="{FF2B5EF4-FFF2-40B4-BE49-F238E27FC236}">
                <a16:creationId xmlns:a16="http://schemas.microsoft.com/office/drawing/2014/main" id="{5C388215-8D67-8F44-BA1D-DDD1A9EBE8E3}"/>
              </a:ext>
            </a:extLst>
          </p:cNvPr>
          <p:cNvSpPr>
            <a:spLocks noGrp="1"/>
          </p:cNvSpPr>
          <p:nvPr>
            <p:ph idx="1"/>
          </p:nvPr>
        </p:nvSpPr>
        <p:spPr/>
        <p:txBody>
          <a:bodyPr>
            <a:normAutofit fontScale="92500" lnSpcReduction="10000"/>
          </a:bodyPr>
          <a:lstStyle/>
          <a:p>
            <a:r>
              <a:rPr lang="en-US" dirty="0"/>
              <a:t>COVID-19 is an illness that can be spread person to person and is new to the world. </a:t>
            </a:r>
          </a:p>
          <a:p>
            <a:r>
              <a:rPr lang="en-US" dirty="0"/>
              <a:t>Symptoms can range from mild (asymptomatic) to severe. </a:t>
            </a:r>
          </a:p>
          <a:p>
            <a:r>
              <a:rPr lang="en-US" dirty="0"/>
              <a:t>The virus that causes COVID-19 is thought to spread from person to person, mainly through respiratory droplets produced when an infected person coughs or sneezes. These droplets can land in the mouths or noses of people who are nearby or possibly be inhaled into the lungs. Spread is more likely when people are in close contact with one another (within about 6 feet).</a:t>
            </a:r>
          </a:p>
          <a:p>
            <a:r>
              <a:rPr lang="en-US" dirty="0"/>
              <a:t>People at highest risk for contracting COVID 19 (diabetes, asthma, immunosuppressed, or have underlying health conditions). </a:t>
            </a:r>
          </a:p>
          <a:p>
            <a:endParaRPr lang="en-US" dirty="0"/>
          </a:p>
          <a:p>
            <a:endParaRPr lang="en-US" dirty="0"/>
          </a:p>
        </p:txBody>
      </p:sp>
      <p:pic>
        <p:nvPicPr>
          <p:cNvPr id="4" name="Whatis" descr="Whatis">
            <a:hlinkClick r:id="" action="ppaction://media"/>
            <a:extLst>
              <a:ext uri="{FF2B5EF4-FFF2-40B4-BE49-F238E27FC236}">
                <a16:creationId xmlns:a16="http://schemas.microsoft.com/office/drawing/2014/main" id="{02A9EFCA-8421-6C47-897F-D71A54AD660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451579" y="804519"/>
            <a:ext cx="812800" cy="812800"/>
          </a:xfrm>
          <a:prstGeom prst="rect">
            <a:avLst/>
          </a:prstGeom>
        </p:spPr>
      </p:pic>
    </p:spTree>
    <p:extLst>
      <p:ext uri="{BB962C8B-B14F-4D97-AF65-F5344CB8AC3E}">
        <p14:creationId xmlns:p14="http://schemas.microsoft.com/office/powerpoint/2010/main" val="4186588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20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982288-68AC-1A41-88FB-3AE12982B543}"/>
              </a:ext>
            </a:extLst>
          </p:cNvPr>
          <p:cNvSpPr>
            <a:spLocks noGrp="1"/>
          </p:cNvSpPr>
          <p:nvPr>
            <p:ph type="title"/>
          </p:nvPr>
        </p:nvSpPr>
        <p:spPr/>
        <p:txBody>
          <a:bodyPr/>
          <a:lstStyle/>
          <a:p>
            <a:r>
              <a:rPr lang="en-US" dirty="0"/>
              <a:t>                         COVID 19 Symptoms</a:t>
            </a:r>
          </a:p>
        </p:txBody>
      </p:sp>
      <p:sp>
        <p:nvSpPr>
          <p:cNvPr id="3" name="Content Placeholder 2">
            <a:extLst>
              <a:ext uri="{FF2B5EF4-FFF2-40B4-BE49-F238E27FC236}">
                <a16:creationId xmlns:a16="http://schemas.microsoft.com/office/drawing/2014/main" id="{59074C87-4250-4040-A9EB-EE95AD9CDFD9}"/>
              </a:ext>
            </a:extLst>
          </p:cNvPr>
          <p:cNvSpPr>
            <a:spLocks noGrp="1"/>
          </p:cNvSpPr>
          <p:nvPr>
            <p:ph idx="1"/>
          </p:nvPr>
        </p:nvSpPr>
        <p:spPr>
          <a:xfrm>
            <a:off x="1451579" y="1853754"/>
            <a:ext cx="9603275" cy="3612591"/>
          </a:xfrm>
        </p:spPr>
        <p:txBody>
          <a:bodyPr>
            <a:normAutofit fontScale="25000" lnSpcReduction="20000"/>
          </a:bodyPr>
          <a:lstStyle/>
          <a:p>
            <a:r>
              <a:rPr lang="en-US" sz="4000" dirty="0"/>
              <a:t>Symptoms may appear </a:t>
            </a:r>
            <a:r>
              <a:rPr lang="en-US" sz="4000" b="1" dirty="0"/>
              <a:t>2-14 days after exposure</a:t>
            </a:r>
            <a:r>
              <a:rPr lang="en-US" sz="4000" dirty="0"/>
              <a:t> </a:t>
            </a:r>
            <a:r>
              <a:rPr lang="en-US" sz="4000" b="1" dirty="0"/>
              <a:t>to the virus.</a:t>
            </a:r>
            <a:r>
              <a:rPr lang="en-US" sz="4000" dirty="0"/>
              <a:t> People with these symptoms may have COVID-19:</a:t>
            </a:r>
          </a:p>
          <a:p>
            <a:r>
              <a:rPr lang="en-US" sz="4000" dirty="0"/>
              <a:t>Fever or chills</a:t>
            </a:r>
          </a:p>
          <a:p>
            <a:r>
              <a:rPr lang="en-US" sz="4000" dirty="0"/>
              <a:t>Cough</a:t>
            </a:r>
          </a:p>
          <a:p>
            <a:r>
              <a:rPr lang="en-US" sz="4000" dirty="0"/>
              <a:t>Shortness of breath or difficulty breathing</a:t>
            </a:r>
          </a:p>
          <a:p>
            <a:r>
              <a:rPr lang="en-US" sz="4000" dirty="0"/>
              <a:t>Fatigue</a:t>
            </a:r>
          </a:p>
          <a:p>
            <a:r>
              <a:rPr lang="en-US" sz="4000" dirty="0"/>
              <a:t>Muscle or body aches</a:t>
            </a:r>
          </a:p>
          <a:p>
            <a:r>
              <a:rPr lang="en-US" sz="4000" dirty="0"/>
              <a:t>Headache</a:t>
            </a:r>
          </a:p>
          <a:p>
            <a:r>
              <a:rPr lang="en-US" sz="4000" dirty="0"/>
              <a:t>New loss of taste or smell</a:t>
            </a:r>
          </a:p>
          <a:p>
            <a:r>
              <a:rPr lang="en-US" sz="4000" dirty="0"/>
              <a:t>Sore throat</a:t>
            </a:r>
          </a:p>
          <a:p>
            <a:r>
              <a:rPr lang="en-US" sz="4000" dirty="0"/>
              <a:t>Congestion or runny nose</a:t>
            </a:r>
          </a:p>
          <a:p>
            <a:r>
              <a:rPr lang="en-US" sz="4000" dirty="0"/>
              <a:t>Nausea or vomiting</a:t>
            </a:r>
          </a:p>
          <a:p>
            <a:r>
              <a:rPr lang="en-US" sz="4000" dirty="0"/>
              <a:t>Diarrhea</a:t>
            </a:r>
          </a:p>
          <a:p>
            <a:pPr lvl="1"/>
            <a:endParaRPr lang="en-US" dirty="0"/>
          </a:p>
        </p:txBody>
      </p:sp>
      <p:pic>
        <p:nvPicPr>
          <p:cNvPr id="4" name="Symptoms" descr="Symptoms">
            <a:hlinkClick r:id="" action="ppaction://media"/>
            <a:extLst>
              <a:ext uri="{FF2B5EF4-FFF2-40B4-BE49-F238E27FC236}">
                <a16:creationId xmlns:a16="http://schemas.microsoft.com/office/drawing/2014/main" id="{9BD496CE-B080-5D4C-A3E9-E165D87CBDF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702816" y="654304"/>
            <a:ext cx="812800" cy="812800"/>
          </a:xfrm>
          <a:prstGeom prst="rect">
            <a:avLst/>
          </a:prstGeom>
        </p:spPr>
      </p:pic>
    </p:spTree>
    <p:extLst>
      <p:ext uri="{BB962C8B-B14F-4D97-AF65-F5344CB8AC3E}">
        <p14:creationId xmlns:p14="http://schemas.microsoft.com/office/powerpoint/2010/main" val="1717049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81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677553-A807-F146-AB6F-9C93DF79D14D}"/>
              </a:ext>
            </a:extLst>
          </p:cNvPr>
          <p:cNvSpPr>
            <a:spLocks noGrp="1"/>
          </p:cNvSpPr>
          <p:nvPr>
            <p:ph type="title"/>
          </p:nvPr>
        </p:nvSpPr>
        <p:spPr/>
        <p:txBody>
          <a:bodyPr>
            <a:normAutofit/>
          </a:bodyPr>
          <a:lstStyle/>
          <a:p>
            <a:pPr algn="ctr"/>
            <a:r>
              <a:rPr lang="en-US" sz="2800" dirty="0"/>
              <a:t>When to seek emergency medical attention</a:t>
            </a:r>
            <a:br>
              <a:rPr lang="en-US" sz="2000" dirty="0"/>
            </a:br>
            <a:endParaRPr lang="en-US" sz="2000" dirty="0"/>
          </a:p>
        </p:txBody>
      </p:sp>
      <p:sp>
        <p:nvSpPr>
          <p:cNvPr id="3" name="Content Placeholder 2">
            <a:extLst>
              <a:ext uri="{FF2B5EF4-FFF2-40B4-BE49-F238E27FC236}">
                <a16:creationId xmlns:a16="http://schemas.microsoft.com/office/drawing/2014/main" id="{144CF44D-679B-514A-8014-E031E4DB3AD7}"/>
              </a:ext>
            </a:extLst>
          </p:cNvPr>
          <p:cNvSpPr>
            <a:spLocks noGrp="1"/>
          </p:cNvSpPr>
          <p:nvPr>
            <p:ph idx="1"/>
          </p:nvPr>
        </p:nvSpPr>
        <p:spPr/>
        <p:txBody>
          <a:bodyPr>
            <a:normAutofit fontScale="70000" lnSpcReduction="20000"/>
          </a:bodyPr>
          <a:lstStyle/>
          <a:p>
            <a:r>
              <a:rPr lang="en-US" dirty="0"/>
              <a:t>Look for </a:t>
            </a:r>
            <a:r>
              <a:rPr lang="en-US" b="1" dirty="0"/>
              <a:t>emergency warning signs*</a:t>
            </a:r>
            <a:r>
              <a:rPr lang="en-US" dirty="0"/>
              <a:t> for COVID-19. If someone is showing any of these signs, </a:t>
            </a:r>
            <a:r>
              <a:rPr lang="en-US" b="1" dirty="0"/>
              <a:t>seek emergency medical care</a:t>
            </a:r>
            <a:r>
              <a:rPr lang="en-US" dirty="0"/>
              <a:t> </a:t>
            </a:r>
            <a:r>
              <a:rPr lang="en-US" b="1" dirty="0"/>
              <a:t>immediately</a:t>
            </a:r>
            <a:endParaRPr lang="en-US" dirty="0"/>
          </a:p>
          <a:p>
            <a:r>
              <a:rPr lang="en-US" dirty="0"/>
              <a:t>Trouble breathing</a:t>
            </a:r>
          </a:p>
          <a:p>
            <a:r>
              <a:rPr lang="en-US" dirty="0"/>
              <a:t>Persistent pain or pressure in the chest</a:t>
            </a:r>
          </a:p>
          <a:p>
            <a:r>
              <a:rPr lang="en-US" dirty="0"/>
              <a:t>New confusion</a:t>
            </a:r>
          </a:p>
          <a:p>
            <a:r>
              <a:rPr lang="en-US" dirty="0"/>
              <a:t>Inability to wake or stay awake</a:t>
            </a:r>
          </a:p>
          <a:p>
            <a:r>
              <a:rPr lang="en-US" dirty="0"/>
              <a:t>Bluish lips or face</a:t>
            </a:r>
          </a:p>
          <a:p>
            <a:r>
              <a:rPr lang="en-US" dirty="0"/>
              <a:t>*This list is not all possible symptoms. Please call your medical provider for any other symptoms that are severe or concerning to you.</a:t>
            </a:r>
          </a:p>
          <a:p>
            <a:r>
              <a:rPr lang="en-US" b="1" dirty="0"/>
              <a:t>Call 911 or call ahead to your local emergency facility: </a:t>
            </a:r>
            <a:r>
              <a:rPr lang="en-US" dirty="0"/>
              <a:t>Notify the operator that you are seeking care for someone who has or may have COVID-19.</a:t>
            </a:r>
          </a:p>
          <a:p>
            <a:endParaRPr lang="en-US" dirty="0"/>
          </a:p>
        </p:txBody>
      </p:sp>
      <p:pic>
        <p:nvPicPr>
          <p:cNvPr id="4" name="Emergency" descr="Emergency">
            <a:hlinkClick r:id="" action="ppaction://media"/>
            <a:extLst>
              <a:ext uri="{FF2B5EF4-FFF2-40B4-BE49-F238E27FC236}">
                <a16:creationId xmlns:a16="http://schemas.microsoft.com/office/drawing/2014/main" id="{D02B2A88-6461-2D4E-B805-7B5D9B23D53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45179" y="642541"/>
            <a:ext cx="812800" cy="812800"/>
          </a:xfrm>
          <a:prstGeom prst="rect">
            <a:avLst/>
          </a:prstGeom>
        </p:spPr>
      </p:pic>
    </p:spTree>
    <p:extLst>
      <p:ext uri="{BB962C8B-B14F-4D97-AF65-F5344CB8AC3E}">
        <p14:creationId xmlns:p14="http://schemas.microsoft.com/office/powerpoint/2010/main" val="766791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90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CE62F9-CD67-2845-A18F-E03179B9B86C}"/>
              </a:ext>
            </a:extLst>
          </p:cNvPr>
          <p:cNvSpPr>
            <a:spLocks noGrp="1"/>
          </p:cNvSpPr>
          <p:nvPr>
            <p:ph type="title"/>
          </p:nvPr>
        </p:nvSpPr>
        <p:spPr/>
        <p:txBody>
          <a:bodyPr/>
          <a:lstStyle/>
          <a:p>
            <a:pPr algn="ctr"/>
            <a:r>
              <a:rPr lang="en-US" dirty="0"/>
              <a:t>How to protect yourself and others</a:t>
            </a:r>
          </a:p>
        </p:txBody>
      </p:sp>
      <p:sp>
        <p:nvSpPr>
          <p:cNvPr id="3" name="Content Placeholder 2">
            <a:extLst>
              <a:ext uri="{FF2B5EF4-FFF2-40B4-BE49-F238E27FC236}">
                <a16:creationId xmlns:a16="http://schemas.microsoft.com/office/drawing/2014/main" id="{B17AB5FB-458E-B943-944E-74BDAB242C2C}"/>
              </a:ext>
            </a:extLst>
          </p:cNvPr>
          <p:cNvSpPr>
            <a:spLocks noGrp="1"/>
          </p:cNvSpPr>
          <p:nvPr>
            <p:ph idx="1"/>
          </p:nvPr>
        </p:nvSpPr>
        <p:spPr>
          <a:xfrm>
            <a:off x="1451579" y="2015732"/>
            <a:ext cx="9603275" cy="3615634"/>
          </a:xfrm>
        </p:spPr>
        <p:txBody>
          <a:bodyPr>
            <a:normAutofit fontScale="62500" lnSpcReduction="20000"/>
          </a:bodyPr>
          <a:lstStyle/>
          <a:p>
            <a:r>
              <a:rPr lang="en-US" dirty="0"/>
              <a:t>Wash your hands frequently and thoroughly for at least 20 seconds (if soap and water is not available, use 60% alcohol hand sanitizer)</a:t>
            </a:r>
          </a:p>
          <a:p>
            <a:r>
              <a:rPr lang="en-US" dirty="0"/>
              <a:t>Avoid close contact (social distancing recommends staying 6 ft apart)</a:t>
            </a:r>
          </a:p>
          <a:p>
            <a:pPr lvl="1"/>
            <a:r>
              <a:rPr lang="en-US" dirty="0"/>
              <a:t>Small groups (staff will work with only one cohort of children)</a:t>
            </a:r>
          </a:p>
          <a:p>
            <a:pPr lvl="1"/>
            <a:r>
              <a:rPr lang="en-US" dirty="0"/>
              <a:t>Do not share supplies or materials unless sanitized properly. </a:t>
            </a:r>
          </a:p>
          <a:p>
            <a:pPr lvl="1"/>
            <a:r>
              <a:rPr lang="en-US" dirty="0"/>
              <a:t>Lunch will be served in the classroom/Drink from cups not water fountain </a:t>
            </a:r>
          </a:p>
          <a:p>
            <a:r>
              <a:rPr lang="en-US" dirty="0"/>
              <a:t>Avoid touching your eyes, nose, and mouth with unwashed hands.</a:t>
            </a:r>
          </a:p>
          <a:p>
            <a:r>
              <a:rPr lang="en-US" dirty="0"/>
              <a:t>Cover your mouth and nose (with cloth face covering when around others)</a:t>
            </a:r>
          </a:p>
          <a:p>
            <a:r>
              <a:rPr lang="en-US" dirty="0"/>
              <a:t>Cover coughs and sneezes</a:t>
            </a:r>
          </a:p>
          <a:p>
            <a:r>
              <a:rPr lang="en-US" dirty="0"/>
              <a:t>Clean and disinfect regularly (each location will have a designated employee to sanitize frequently)</a:t>
            </a:r>
          </a:p>
          <a:p>
            <a:pPr lvl="1"/>
            <a:r>
              <a:rPr lang="en-US" dirty="0"/>
              <a:t>This includes tables, doorknobs, light switches, countertops, handles, desks, phones, keyboards, toilets, faucets, and sinks. </a:t>
            </a:r>
          </a:p>
          <a:p>
            <a:r>
              <a:rPr lang="en-US" dirty="0"/>
              <a:t>Monitor your health</a:t>
            </a:r>
          </a:p>
          <a:p>
            <a:r>
              <a:rPr lang="en-US" dirty="0"/>
              <a:t>Change Clothing prior to going home</a:t>
            </a:r>
          </a:p>
        </p:txBody>
      </p:sp>
      <p:pic>
        <p:nvPicPr>
          <p:cNvPr id="4" name="Protect" descr="Protect">
            <a:hlinkClick r:id="" action="ppaction://media"/>
            <a:extLst>
              <a:ext uri="{FF2B5EF4-FFF2-40B4-BE49-F238E27FC236}">
                <a16:creationId xmlns:a16="http://schemas.microsoft.com/office/drawing/2014/main" id="{7AC10039-0CFB-1142-8F18-4953E66BC00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236472" y="642541"/>
            <a:ext cx="812800" cy="812800"/>
          </a:xfrm>
          <a:prstGeom prst="rect">
            <a:avLst/>
          </a:prstGeom>
        </p:spPr>
      </p:pic>
    </p:spTree>
    <p:extLst>
      <p:ext uri="{BB962C8B-B14F-4D97-AF65-F5344CB8AC3E}">
        <p14:creationId xmlns:p14="http://schemas.microsoft.com/office/powerpoint/2010/main" val="2209978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295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DFC863-0305-CD44-A77E-67B00219F312}"/>
              </a:ext>
            </a:extLst>
          </p:cNvPr>
          <p:cNvSpPr>
            <a:spLocks noGrp="1"/>
          </p:cNvSpPr>
          <p:nvPr>
            <p:ph type="title"/>
          </p:nvPr>
        </p:nvSpPr>
        <p:spPr/>
        <p:txBody>
          <a:bodyPr/>
          <a:lstStyle/>
          <a:p>
            <a:pPr algn="ctr"/>
            <a:r>
              <a:rPr lang="en-US" sz="3600" dirty="0"/>
              <a:t>Daily screenings protocol</a:t>
            </a:r>
            <a:br>
              <a:rPr lang="en-US" dirty="0"/>
            </a:br>
            <a:endParaRPr lang="en-US" dirty="0"/>
          </a:p>
        </p:txBody>
      </p:sp>
      <p:sp>
        <p:nvSpPr>
          <p:cNvPr id="3" name="Content Placeholder 2">
            <a:extLst>
              <a:ext uri="{FF2B5EF4-FFF2-40B4-BE49-F238E27FC236}">
                <a16:creationId xmlns:a16="http://schemas.microsoft.com/office/drawing/2014/main" id="{8027D3A8-EE51-CF42-828C-14F3CE5A91B5}"/>
              </a:ext>
            </a:extLst>
          </p:cNvPr>
          <p:cNvSpPr>
            <a:spLocks noGrp="1"/>
          </p:cNvSpPr>
          <p:nvPr>
            <p:ph idx="1"/>
          </p:nvPr>
        </p:nvSpPr>
        <p:spPr/>
        <p:txBody>
          <a:bodyPr>
            <a:normAutofit fontScale="70000" lnSpcReduction="20000"/>
          </a:bodyPr>
          <a:lstStyle/>
          <a:p>
            <a:r>
              <a:rPr lang="en-US" dirty="0"/>
              <a:t>Student/staff health assessments will be conducted prior to start of ESY sessions</a:t>
            </a:r>
          </a:p>
          <a:p>
            <a:pPr lvl="1"/>
            <a:r>
              <a:rPr lang="en-US" dirty="0"/>
              <a:t>Lead teachers will be required to call all families </a:t>
            </a:r>
            <a:r>
              <a:rPr lang="en-US" b="1" u="sng" dirty="0"/>
              <a:t>up to one week </a:t>
            </a:r>
            <a:r>
              <a:rPr lang="en-US" dirty="0"/>
              <a:t>prior to start of ESY session</a:t>
            </a:r>
          </a:p>
          <a:p>
            <a:pPr lvl="1"/>
            <a:r>
              <a:rPr lang="en-US" dirty="0"/>
              <a:t>Health assessment protocol will be provided and should be completed/turned in to central office</a:t>
            </a:r>
          </a:p>
          <a:p>
            <a:pPr lvl="1"/>
            <a:r>
              <a:rPr lang="en-US" dirty="0"/>
              <a:t>If unable to get ahold of a parent, this should be documented</a:t>
            </a:r>
          </a:p>
          <a:p>
            <a:r>
              <a:rPr lang="en-US" dirty="0"/>
              <a:t>Students/staff temperatures will be taken daily prior to boarding the bus and arrival at school (100.4 or above will not attend)</a:t>
            </a:r>
          </a:p>
          <a:p>
            <a:r>
              <a:rPr lang="en-US" dirty="0"/>
              <a:t>If you are sick, please stay home!</a:t>
            </a:r>
          </a:p>
          <a:p>
            <a:r>
              <a:rPr lang="en-US" dirty="0"/>
              <a:t>Hand sanitizing will be required. </a:t>
            </a:r>
          </a:p>
          <a:p>
            <a:r>
              <a:rPr lang="en-US" dirty="0"/>
              <a:t>Students will maintain social distancing guidelines (6 ft apart)</a:t>
            </a:r>
          </a:p>
          <a:p>
            <a:r>
              <a:rPr lang="en-US" dirty="0"/>
              <a:t>If a person has two or more symptoms, they will be sent home, and will require a health assessment/doctors note prior to returning to school. </a:t>
            </a:r>
          </a:p>
          <a:p>
            <a:pPr lvl="1"/>
            <a:r>
              <a:rPr lang="en-US" dirty="0"/>
              <a:t>County health departments offer free COVID testing</a:t>
            </a:r>
          </a:p>
          <a:p>
            <a:pPr marL="457200" lvl="1" indent="0">
              <a:buNone/>
            </a:pPr>
            <a:endParaRPr lang="en-US" dirty="0"/>
          </a:p>
          <a:p>
            <a:endParaRPr lang="en-US" dirty="0"/>
          </a:p>
          <a:p>
            <a:endParaRPr lang="en-US" dirty="0"/>
          </a:p>
          <a:p>
            <a:endParaRPr lang="en-US" dirty="0"/>
          </a:p>
        </p:txBody>
      </p:sp>
      <p:pic>
        <p:nvPicPr>
          <p:cNvPr id="4" name="daily" descr="daily">
            <a:hlinkClick r:id="" action="ppaction://media"/>
            <a:extLst>
              <a:ext uri="{FF2B5EF4-FFF2-40B4-BE49-F238E27FC236}">
                <a16:creationId xmlns:a16="http://schemas.microsoft.com/office/drawing/2014/main" id="{2233A149-2FA6-8A4C-ACC5-4F2C016B329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684528" y="715543"/>
            <a:ext cx="812800" cy="812800"/>
          </a:xfrm>
          <a:prstGeom prst="rect">
            <a:avLst/>
          </a:prstGeom>
        </p:spPr>
      </p:pic>
    </p:spTree>
    <p:extLst>
      <p:ext uri="{BB962C8B-B14F-4D97-AF65-F5344CB8AC3E}">
        <p14:creationId xmlns:p14="http://schemas.microsoft.com/office/powerpoint/2010/main" val="567052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318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43AA73-8177-9946-9C18-659A6CEA1F8F}"/>
              </a:ext>
            </a:extLst>
          </p:cNvPr>
          <p:cNvSpPr>
            <a:spLocks noGrp="1"/>
          </p:cNvSpPr>
          <p:nvPr>
            <p:ph type="title"/>
          </p:nvPr>
        </p:nvSpPr>
        <p:spPr/>
        <p:txBody>
          <a:bodyPr>
            <a:normAutofit/>
          </a:bodyPr>
          <a:lstStyle/>
          <a:p>
            <a:pPr algn="ctr"/>
            <a:r>
              <a:rPr lang="en-US" dirty="0"/>
              <a:t>Staff that travel between programs/locations</a:t>
            </a:r>
          </a:p>
        </p:txBody>
      </p:sp>
      <p:sp>
        <p:nvSpPr>
          <p:cNvPr id="3" name="Content Placeholder 2">
            <a:extLst>
              <a:ext uri="{FF2B5EF4-FFF2-40B4-BE49-F238E27FC236}">
                <a16:creationId xmlns:a16="http://schemas.microsoft.com/office/drawing/2014/main" id="{85D1CE3E-348F-F14C-B2C9-68F664F50C65}"/>
              </a:ext>
            </a:extLst>
          </p:cNvPr>
          <p:cNvSpPr>
            <a:spLocks noGrp="1"/>
          </p:cNvSpPr>
          <p:nvPr>
            <p:ph idx="1"/>
          </p:nvPr>
        </p:nvSpPr>
        <p:spPr/>
        <p:txBody>
          <a:bodyPr/>
          <a:lstStyle/>
          <a:p>
            <a:r>
              <a:rPr lang="en-US" dirty="0"/>
              <a:t>Those that travel to multiple locations will be required to keep a log of activities</a:t>
            </a:r>
          </a:p>
          <a:p>
            <a:r>
              <a:rPr lang="en-US" dirty="0"/>
              <a:t>Logs will be requested if a positive case is confirmed</a:t>
            </a:r>
          </a:p>
          <a:p>
            <a:r>
              <a:rPr lang="en-US" dirty="0"/>
              <a:t>Related Service staff will be provided their own cleaning supplies and PPE</a:t>
            </a:r>
          </a:p>
          <a:p>
            <a:pPr lvl="1"/>
            <a:r>
              <a:rPr lang="en-US" dirty="0"/>
              <a:t>Box of supplies will be available for pick up at interlocal </a:t>
            </a:r>
          </a:p>
          <a:p>
            <a:endParaRPr lang="en-US" dirty="0"/>
          </a:p>
        </p:txBody>
      </p:sp>
      <p:pic>
        <p:nvPicPr>
          <p:cNvPr id="4" name="Travel" descr="Travel">
            <a:hlinkClick r:id="" action="ppaction://media"/>
            <a:extLst>
              <a:ext uri="{FF2B5EF4-FFF2-40B4-BE49-F238E27FC236}">
                <a16:creationId xmlns:a16="http://schemas.microsoft.com/office/drawing/2014/main" id="{E901B07C-EF85-194F-AE50-8C59A1FC47D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913128" y="804519"/>
            <a:ext cx="812800" cy="812800"/>
          </a:xfrm>
          <a:prstGeom prst="rect">
            <a:avLst/>
          </a:prstGeom>
        </p:spPr>
      </p:pic>
    </p:spTree>
    <p:extLst>
      <p:ext uri="{BB962C8B-B14F-4D97-AF65-F5344CB8AC3E}">
        <p14:creationId xmlns:p14="http://schemas.microsoft.com/office/powerpoint/2010/main" val="2511040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53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0F104E-979C-0E41-B8C1-76A69B40F570}"/>
              </a:ext>
            </a:extLst>
          </p:cNvPr>
          <p:cNvSpPr>
            <a:spLocks noGrp="1"/>
          </p:cNvSpPr>
          <p:nvPr>
            <p:ph type="title"/>
          </p:nvPr>
        </p:nvSpPr>
        <p:spPr/>
        <p:txBody>
          <a:bodyPr/>
          <a:lstStyle/>
          <a:p>
            <a:pPr algn="ctr"/>
            <a:r>
              <a:rPr lang="en-US" dirty="0"/>
              <a:t>When to use personal protective equipment</a:t>
            </a:r>
          </a:p>
        </p:txBody>
      </p:sp>
      <p:sp>
        <p:nvSpPr>
          <p:cNvPr id="3" name="Content Placeholder 2">
            <a:extLst>
              <a:ext uri="{FF2B5EF4-FFF2-40B4-BE49-F238E27FC236}">
                <a16:creationId xmlns:a16="http://schemas.microsoft.com/office/drawing/2014/main" id="{BE6091DB-7B34-6840-B1A1-F794D00BFA50}"/>
              </a:ext>
            </a:extLst>
          </p:cNvPr>
          <p:cNvSpPr>
            <a:spLocks noGrp="1"/>
          </p:cNvSpPr>
          <p:nvPr>
            <p:ph idx="1"/>
          </p:nvPr>
        </p:nvSpPr>
        <p:spPr/>
        <p:txBody>
          <a:bodyPr/>
          <a:lstStyle/>
          <a:p>
            <a:r>
              <a:rPr lang="en-US" dirty="0"/>
              <a:t>Personal Protective equipment will be available at all locations. </a:t>
            </a:r>
          </a:p>
          <a:p>
            <a:r>
              <a:rPr lang="en-US" dirty="0"/>
              <a:t>Staff use of PPE is strongly recommended! </a:t>
            </a:r>
          </a:p>
          <a:p>
            <a:r>
              <a:rPr lang="en-US" dirty="0"/>
              <a:t>It is recommended that staff use PPE when conducting the following activities:</a:t>
            </a:r>
          </a:p>
          <a:p>
            <a:pPr lvl="1"/>
            <a:r>
              <a:rPr lang="en-US" dirty="0"/>
              <a:t>High risk of coming into contact with bodily fluids (i.e. restrooms, feedings, toothbrushing, etc.)</a:t>
            </a:r>
          </a:p>
          <a:p>
            <a:pPr lvl="1"/>
            <a:r>
              <a:rPr lang="en-US" dirty="0"/>
              <a:t>When another person displays potential symptoms of COVID 19</a:t>
            </a:r>
          </a:p>
          <a:p>
            <a:pPr lvl="1"/>
            <a:r>
              <a:rPr lang="en-US" dirty="0"/>
              <a:t>Please place mask in paper sack when not in use </a:t>
            </a:r>
          </a:p>
          <a:p>
            <a:pPr lvl="1"/>
            <a:endParaRPr lang="en-US" dirty="0"/>
          </a:p>
          <a:p>
            <a:pPr lvl="1"/>
            <a:endParaRPr lang="en-US" dirty="0"/>
          </a:p>
        </p:txBody>
      </p:sp>
      <p:pic>
        <p:nvPicPr>
          <p:cNvPr id="5" name="Recorded Sound" descr="Recorded Sound">
            <a:hlinkClick r:id="" action="ppaction://media"/>
            <a:extLst>
              <a:ext uri="{FF2B5EF4-FFF2-40B4-BE49-F238E27FC236}">
                <a16:creationId xmlns:a16="http://schemas.microsoft.com/office/drawing/2014/main" id="{5C224EE7-1BE2-0E46-BB11-EDB42E64039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666240" y="733831"/>
            <a:ext cx="812800" cy="812800"/>
          </a:xfrm>
          <a:prstGeom prst="rect">
            <a:avLst/>
          </a:prstGeom>
        </p:spPr>
      </p:pic>
    </p:spTree>
    <p:extLst>
      <p:ext uri="{BB962C8B-B14F-4D97-AF65-F5344CB8AC3E}">
        <p14:creationId xmlns:p14="http://schemas.microsoft.com/office/powerpoint/2010/main" val="1349302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01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3D5FE3-A266-2F45-A352-E3C0B80217F2}"/>
              </a:ext>
            </a:extLst>
          </p:cNvPr>
          <p:cNvSpPr>
            <a:spLocks noGrp="1"/>
          </p:cNvSpPr>
          <p:nvPr>
            <p:ph type="title"/>
          </p:nvPr>
        </p:nvSpPr>
        <p:spPr/>
        <p:txBody>
          <a:bodyPr/>
          <a:lstStyle/>
          <a:p>
            <a:pPr algn="ctr"/>
            <a:r>
              <a:rPr lang="en-US" dirty="0"/>
              <a:t>How to properly use personal protective equipment</a:t>
            </a:r>
          </a:p>
        </p:txBody>
      </p:sp>
      <p:sp>
        <p:nvSpPr>
          <p:cNvPr id="3" name="Content Placeholder 2">
            <a:extLst>
              <a:ext uri="{FF2B5EF4-FFF2-40B4-BE49-F238E27FC236}">
                <a16:creationId xmlns:a16="http://schemas.microsoft.com/office/drawing/2014/main" id="{0B4A7EF5-E4B6-894B-9AA1-72ABCBE1FB82}"/>
              </a:ext>
            </a:extLst>
          </p:cNvPr>
          <p:cNvSpPr>
            <a:spLocks noGrp="1"/>
          </p:cNvSpPr>
          <p:nvPr>
            <p:ph idx="1"/>
          </p:nvPr>
        </p:nvSpPr>
        <p:spPr/>
        <p:txBody>
          <a:bodyPr/>
          <a:lstStyle/>
          <a:p>
            <a:endParaRPr lang="en-US" dirty="0">
              <a:hlinkClick r:id="rId4"/>
            </a:endParaRPr>
          </a:p>
          <a:p>
            <a:r>
              <a:rPr lang="en-US" dirty="0">
                <a:hlinkClick r:id="rId4"/>
              </a:rPr>
              <a:t>https://youtu.be/of73FN086E8</a:t>
            </a:r>
            <a:endParaRPr lang="en-US" dirty="0"/>
          </a:p>
          <a:p>
            <a:r>
              <a:rPr lang="en-US" dirty="0"/>
              <a:t>Do your best to not waste supplies</a:t>
            </a:r>
          </a:p>
          <a:p>
            <a:pPr lvl="1"/>
            <a:r>
              <a:rPr lang="en-US" dirty="0"/>
              <a:t>If you wear a gown but it’s not soiled, it can be reused. </a:t>
            </a:r>
          </a:p>
          <a:p>
            <a:pPr lvl="1"/>
            <a:endParaRPr lang="en-US" dirty="0"/>
          </a:p>
          <a:p>
            <a:endParaRPr lang="en-US" dirty="0"/>
          </a:p>
          <a:p>
            <a:endParaRPr lang="en-US" dirty="0"/>
          </a:p>
        </p:txBody>
      </p:sp>
      <p:pic>
        <p:nvPicPr>
          <p:cNvPr id="4" name="Recorded Sound" descr="Recorded Sound">
            <a:hlinkClick r:id="" action="ppaction://media"/>
            <a:extLst>
              <a:ext uri="{FF2B5EF4-FFF2-40B4-BE49-F238E27FC236}">
                <a16:creationId xmlns:a16="http://schemas.microsoft.com/office/drawing/2014/main" id="{5C652001-C706-F94B-9F08-2DB2093540E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7146" y="795375"/>
            <a:ext cx="812800" cy="812800"/>
          </a:xfrm>
          <a:prstGeom prst="rect">
            <a:avLst/>
          </a:prstGeom>
        </p:spPr>
      </p:pic>
    </p:spTree>
    <p:extLst>
      <p:ext uri="{BB962C8B-B14F-4D97-AF65-F5344CB8AC3E}">
        <p14:creationId xmlns:p14="http://schemas.microsoft.com/office/powerpoint/2010/main" val="44680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08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Gallery</Template>
  <TotalTime>6007</TotalTime>
  <Words>655</Words>
  <Application>Microsoft Office PowerPoint</Application>
  <PresentationFormat>Widescreen</PresentationFormat>
  <Paragraphs>91</Paragraphs>
  <Slides>12</Slides>
  <Notes>1</Notes>
  <HiddenSlides>0</HiddenSlides>
  <MMClips>9</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vt:i4>
      </vt:variant>
    </vt:vector>
  </HeadingPairs>
  <TitlesOfParts>
    <vt:vector size="16" baseType="lpstr">
      <vt:lpstr>Arial</vt:lpstr>
      <vt:lpstr>Calibri</vt:lpstr>
      <vt:lpstr>Gill Sans MT</vt:lpstr>
      <vt:lpstr>Gallery</vt:lpstr>
      <vt:lpstr>  Extended School year                    2019-20 </vt:lpstr>
      <vt:lpstr>What is COVID 19?</vt:lpstr>
      <vt:lpstr>                         COVID 19 Symptoms</vt:lpstr>
      <vt:lpstr>When to seek emergency medical attention </vt:lpstr>
      <vt:lpstr>How to protect yourself and others</vt:lpstr>
      <vt:lpstr>Daily screenings protocol </vt:lpstr>
      <vt:lpstr>Staff that travel between programs/locations</vt:lpstr>
      <vt:lpstr>When to use personal protective equipment</vt:lpstr>
      <vt:lpstr>How to properly use personal protective equipment</vt:lpstr>
      <vt:lpstr>How to properly remove PPE</vt:lpstr>
      <vt:lpstr>Proper handwashing</vt:lpstr>
      <vt:lpstr>Frequently Asked 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ESY 19-20 Staff health assessment training</dc:title>
  <dc:creator>Chris Ratzlaff</dc:creator>
  <cp:lastModifiedBy>Lisa Boyd</cp:lastModifiedBy>
  <cp:revision>22</cp:revision>
  <dcterms:created xsi:type="dcterms:W3CDTF">2020-06-01T14:34:26Z</dcterms:created>
  <dcterms:modified xsi:type="dcterms:W3CDTF">2020-06-09T20:49:58Z</dcterms:modified>
</cp:coreProperties>
</file>